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8"/>
  </p:notesMasterIdLst>
  <p:sldIdLst>
    <p:sldId id="256" r:id="rId2"/>
    <p:sldId id="258" r:id="rId3"/>
    <p:sldId id="259" r:id="rId4"/>
    <p:sldId id="300" r:id="rId5"/>
    <p:sldId id="301" r:id="rId6"/>
    <p:sldId id="343" r:id="rId7"/>
    <p:sldId id="437" r:id="rId8"/>
    <p:sldId id="302" r:id="rId9"/>
    <p:sldId id="433" r:id="rId10"/>
    <p:sldId id="438" r:id="rId11"/>
    <p:sldId id="439" r:id="rId12"/>
    <p:sldId id="310" r:id="rId13"/>
    <p:sldId id="432" r:id="rId14"/>
    <p:sldId id="434" r:id="rId15"/>
    <p:sldId id="435" r:id="rId16"/>
    <p:sldId id="436" r:id="rId17"/>
    <p:sldId id="408" r:id="rId18"/>
    <p:sldId id="407"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6" r:id="rId35"/>
    <p:sldId id="427" r:id="rId36"/>
    <p:sldId id="428" r:id="rId3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252" autoAdjust="0"/>
    <p:restoredTop sz="95907" autoAdjust="0"/>
  </p:normalViewPr>
  <p:slideViewPr>
    <p:cSldViewPr>
      <p:cViewPr varScale="1">
        <p:scale>
          <a:sx n="84" d="100"/>
          <a:sy n="84" d="100"/>
        </p:scale>
        <p:origin x="5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F3551-8E17-4557-A274-D15A36B9E1AF}" type="datetimeFigureOut">
              <a:rPr lang="tr-TR" smtClean="0"/>
              <a:pPr/>
              <a:t>14.05.2020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65294-47BA-4B99-9998-C98858F9F46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6790005-6C27-4AC8-B6D5-41B8363D9BBC}" type="slidenum">
              <a:rPr lang="tr-TR"/>
              <a:pPr/>
              <a:t>17</a:t>
            </a:fld>
            <a:endParaRPr lang="tr-T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3CF5FDF-D258-4297-87E3-7F0B0292A4A5}" type="slidenum">
              <a:rPr lang="tr-TR"/>
              <a:pPr/>
              <a:t>26</a:t>
            </a:fld>
            <a:endParaRPr lang="tr-T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C6E86E2-03D7-42BF-9F81-0D081B2ED241}" type="slidenum">
              <a:rPr lang="tr-TR"/>
              <a:pPr/>
              <a:t>27</a:t>
            </a:fld>
            <a:endParaRPr lang="tr-T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BBFDD6-D0EC-4115-8068-23F237CFAE81}" type="slidenum">
              <a:rPr lang="tr-TR"/>
              <a:pPr/>
              <a:t>28</a:t>
            </a:fld>
            <a:endParaRPr lang="tr-T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927ADEE-88E1-47E7-98B7-C71716B0822F}" type="slidenum">
              <a:rPr lang="tr-TR"/>
              <a:pPr/>
              <a:t>29</a:t>
            </a:fld>
            <a:endParaRPr lang="tr-T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1F3DB75-BDD4-4DD7-A1E6-74955FA13C7C}" type="slidenum">
              <a:rPr lang="tr-TR"/>
              <a:pPr/>
              <a:t>30</a:t>
            </a:fld>
            <a:endParaRPr lang="tr-T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1860245-1100-4826-9A90-BB84E6C93CD2}" type="slidenum">
              <a:rPr lang="tr-TR"/>
              <a:pPr/>
              <a:t>31</a:t>
            </a:fld>
            <a:endParaRPr lang="tr-T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1675CD7-3CF1-453D-87F2-D0C83249154D}" type="slidenum">
              <a:rPr lang="tr-TR"/>
              <a:pPr/>
              <a:t>32</a:t>
            </a:fld>
            <a:endParaRPr lang="tr-T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7373634-21B7-4A4A-BAC6-B43C5C92BCA2}" type="slidenum">
              <a:rPr lang="tr-TR"/>
              <a:pPr/>
              <a:t>33</a:t>
            </a:fld>
            <a:endParaRPr lang="tr-T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B35C886-2A46-46E9-8A12-A823F714F4D4}" type="slidenum">
              <a:rPr lang="tr-TR"/>
              <a:pPr/>
              <a:t>34</a:t>
            </a:fld>
            <a:endParaRPr lang="tr-T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5ECC7CE-C195-4559-BE22-40E8F62FD274}" type="slidenum">
              <a:rPr lang="tr-TR"/>
              <a:pPr/>
              <a:t>35</a:t>
            </a:fld>
            <a:endParaRPr lang="tr-T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84A24E1-532B-4937-AA26-66B88ECB4B15}" type="slidenum">
              <a:rPr lang="tr-TR"/>
              <a:pPr/>
              <a:t>18</a:t>
            </a:fld>
            <a:endParaRPr lang="tr-T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D440829-B639-41ED-9A46-B421EC48F66F}" type="slidenum">
              <a:rPr lang="tr-TR"/>
              <a:pPr/>
              <a:t>36</a:t>
            </a:fld>
            <a:endParaRPr lang="tr-T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346499A-8465-4A1E-87CF-CB950008E330}" type="slidenum">
              <a:rPr lang="tr-TR"/>
              <a:pPr/>
              <a:t>19</a:t>
            </a:fld>
            <a:endParaRPr lang="tr-T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05F721B-BB90-4913-9264-6D80EC232482}" type="slidenum">
              <a:rPr lang="tr-TR"/>
              <a:pPr/>
              <a:t>20</a:t>
            </a:fld>
            <a:endParaRPr lang="tr-T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603EE3D-1ACC-480E-B323-6A93EACDF973}" type="slidenum">
              <a:rPr lang="tr-TR"/>
              <a:pPr/>
              <a:t>21</a:t>
            </a:fld>
            <a:endParaRPr lang="tr-T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F9CFD94-521A-4885-BE13-41CD4AB30317}" type="slidenum">
              <a:rPr lang="tr-TR"/>
              <a:pPr/>
              <a:t>22</a:t>
            </a:fld>
            <a:endParaRPr lang="tr-T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789A882-E9AF-49AF-A05B-55E3F4943F85}" type="slidenum">
              <a:rPr lang="tr-TR"/>
              <a:pPr/>
              <a:t>23</a:t>
            </a:fld>
            <a:endParaRPr lang="tr-T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AECCA5B-4633-42C5-AB50-5FBA71DA889C}" type="slidenum">
              <a:rPr lang="tr-TR"/>
              <a:pPr/>
              <a:t>24</a:t>
            </a:fld>
            <a:endParaRPr lang="tr-T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BC12A6C-1048-48E9-BC2E-66EDB047A88F}" type="slidenum">
              <a:rPr lang="tr-TR"/>
              <a:pPr/>
              <a:t>25</a:t>
            </a:fld>
            <a:endParaRPr lang="tr-T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7D058EEE-65AB-4507-967C-08A9AF7956C6}" type="datetimeFigureOut">
              <a:rPr lang="tr-TR" smtClean="0"/>
              <a:pPr>
                <a:defRPr/>
              </a:pPr>
              <a:t>14.05.2020</a:t>
            </a:fld>
            <a:endParaRPr lang="tr-TR"/>
          </a:p>
        </p:txBody>
      </p:sp>
      <p:sp>
        <p:nvSpPr>
          <p:cNvPr id="5" name="Footer Placeholder 4"/>
          <p:cNvSpPr>
            <a:spLocks noGrp="1"/>
          </p:cNvSpPr>
          <p:nvPr>
            <p:ph type="ftr" sz="quarter" idx="11"/>
          </p:nvPr>
        </p:nvSpPr>
        <p:spPr>
          <a:xfrm>
            <a:off x="2396319" y="329308"/>
            <a:ext cx="3086292" cy="309201"/>
          </a:xfrm>
        </p:spPr>
        <p:txBody>
          <a:bodyPr/>
          <a:lstStyle/>
          <a:p>
            <a:pPr>
              <a:defRPr/>
            </a:pPr>
            <a:endParaRPr lang="tr-TR"/>
          </a:p>
        </p:txBody>
      </p:sp>
      <p:sp>
        <p:nvSpPr>
          <p:cNvPr id="6" name="Slide Number Placeholder 5"/>
          <p:cNvSpPr>
            <a:spLocks noGrp="1"/>
          </p:cNvSpPr>
          <p:nvPr>
            <p:ph type="sldNum" sz="quarter" idx="12"/>
          </p:nvPr>
        </p:nvSpPr>
        <p:spPr>
          <a:xfrm>
            <a:off x="1434703" y="798973"/>
            <a:ext cx="802005" cy="503578"/>
          </a:xfrm>
        </p:spPr>
        <p:txBody>
          <a:bodyPr/>
          <a:lstStyle/>
          <a:p>
            <a:pPr>
              <a:defRPr/>
            </a:pPr>
            <a:fld id="{EFE2EC5B-5AF8-4535-BC65-2B6780270264}" type="slidenum">
              <a:rPr lang="tr-TR" smtClean="0"/>
              <a:pPr>
                <a:defRPr/>
              </a:pPr>
              <a:t>‹#›</a:t>
            </a:fld>
            <a:endParaRPr lang="tr-T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112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2E1996D-CA85-4C63-9CEE-F1575965DFA7}" type="datetimeFigureOut">
              <a:rPr lang="tr-TR" smtClean="0"/>
              <a:pPr>
                <a:defRPr/>
              </a:pPr>
              <a:t>14.05.2020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32F3FF8-35C2-40C2-A9E4-D787B0E1B2D2}" type="slidenum">
              <a:rPr lang="tr-TR" smtClean="0"/>
              <a:pPr>
                <a:defRPr/>
              </a:pPr>
              <a:t>‹#›</a:t>
            </a:fld>
            <a:endParaRPr lang="tr-TR"/>
          </a:p>
        </p:txBody>
      </p:sp>
    </p:spTree>
    <p:extLst>
      <p:ext uri="{BB962C8B-B14F-4D97-AF65-F5344CB8AC3E}">
        <p14:creationId xmlns:p14="http://schemas.microsoft.com/office/powerpoint/2010/main" val="119134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A65C6D65-B25D-4110-BFAE-69DB061567E9}" type="datetimeFigureOut">
              <a:rPr lang="tr-TR" smtClean="0"/>
              <a:pPr>
                <a:defRPr/>
              </a:pPr>
              <a:t>14.05.2020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44B0EBE-BBA1-407B-B7C5-F1C51820BAB9}" type="slidenum">
              <a:rPr lang="tr-TR" smtClean="0"/>
              <a:pPr>
                <a:defRPr/>
              </a:pPr>
              <a:t>‹#›</a:t>
            </a:fld>
            <a:endParaRPr lang="tr-T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920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DA813B54-B6D4-4E3A-826E-E7DCCA2E320F}" type="datetimeFigureOut">
              <a:rPr lang="tr-TR" smtClean="0"/>
              <a:pPr>
                <a:defRPr/>
              </a:pPr>
              <a:t>14.05.2020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4AD361C-F344-4CC2-A808-96C029548D5A}" type="slidenum">
              <a:rPr lang="tr-TR" smtClean="0"/>
              <a:pPr>
                <a:defRPr/>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41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FACCBC2F-4403-48C1-B4CF-B698418C152F}" type="datetimeFigureOut">
              <a:rPr lang="tr-TR" smtClean="0"/>
              <a:pPr>
                <a:defRPr/>
              </a:pPr>
              <a:t>14.05.2020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8B8E6A1-8F7B-4EA1-885D-7D7245838A9C}" type="slidenum">
              <a:rPr lang="tr-TR" smtClean="0"/>
              <a:pPr>
                <a:defRPr/>
              </a:pPr>
              <a:t>‹#›</a:t>
            </a:fld>
            <a:endParaRPr lang="tr-T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59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CD66DEB4-3727-487F-A558-5BEF6644D882}" type="datetimeFigureOut">
              <a:rPr lang="tr-TR" smtClean="0"/>
              <a:pPr>
                <a:defRPr/>
              </a:pPr>
              <a:t>14.05.2020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3D0C2BD-A3F5-496C-A740-6CC4DD8105EF}" type="slidenum">
              <a:rPr lang="tr-TR" smtClean="0"/>
              <a:pPr>
                <a:defRPr/>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342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1443491" y="2824270"/>
            <a:ext cx="3125766" cy="264445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889182" y="2821491"/>
            <a:ext cx="3125652" cy="263737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A05DDAD2-D54A-4C4E-A59B-EAE25252CD6C}" type="datetimeFigureOut">
              <a:rPr lang="tr-TR" smtClean="0"/>
              <a:pPr>
                <a:defRPr/>
              </a:pPr>
              <a:t>14.05.2020</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7D581FF8-EAE8-4D8F-8944-2E76263558BD}" type="slidenum">
              <a:rPr lang="tr-TR" smtClean="0"/>
              <a:pPr>
                <a:defRPr/>
              </a:pPr>
              <a:t>‹#›</a:t>
            </a:fld>
            <a:endParaRPr lang="tr-TR"/>
          </a:p>
        </p:txBody>
      </p:sp>
    </p:spTree>
    <p:extLst>
      <p:ext uri="{BB962C8B-B14F-4D97-AF65-F5344CB8AC3E}">
        <p14:creationId xmlns:p14="http://schemas.microsoft.com/office/powerpoint/2010/main" val="42023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AF5ECBDC-D9EC-4248-B4E1-21EC219C0E59}" type="datetimeFigureOut">
              <a:rPr lang="tr-TR" smtClean="0"/>
              <a:pPr>
                <a:defRPr/>
              </a:pPr>
              <a:t>14.05.2020</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9ADBADD-2BD6-4075-9001-F2B269EE7556}" type="slidenum">
              <a:rPr lang="tr-TR" smtClean="0"/>
              <a:pPr>
                <a:defRPr/>
              </a:pPr>
              <a:t>‹#›</a:t>
            </a:fld>
            <a:endParaRPr lang="tr-TR"/>
          </a:p>
        </p:txBody>
      </p:sp>
    </p:spTree>
    <p:extLst>
      <p:ext uri="{BB962C8B-B14F-4D97-AF65-F5344CB8AC3E}">
        <p14:creationId xmlns:p14="http://schemas.microsoft.com/office/powerpoint/2010/main" val="49847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4AE9377-8E94-495C-A4E6-4163DE8D4E88}" type="datetimeFigureOut">
              <a:rPr lang="tr-TR" smtClean="0"/>
              <a:pPr>
                <a:defRPr/>
              </a:pPr>
              <a:t>14.05.2020</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0EE7E9C2-DC82-4226-A12A-4F746965B8AF}" type="slidenum">
              <a:rPr lang="tr-TR" smtClean="0"/>
              <a:pPr>
                <a:defRPr/>
              </a:pPr>
              <a:t>‹#›</a:t>
            </a:fld>
            <a:endParaRPr lang="tr-TR"/>
          </a:p>
        </p:txBody>
      </p:sp>
    </p:spTree>
    <p:extLst>
      <p:ext uri="{BB962C8B-B14F-4D97-AF65-F5344CB8AC3E}">
        <p14:creationId xmlns:p14="http://schemas.microsoft.com/office/powerpoint/2010/main" val="163632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FCCE9C3D-7319-47C4-B1B0-C3D9A6C7E3F6}" type="datetimeFigureOut">
              <a:rPr lang="tr-TR" smtClean="0"/>
              <a:pPr>
                <a:defRPr/>
              </a:pPr>
              <a:t>14.05.2020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F358B7D4-FA67-4FB7-8240-6C7180F65C8E}" type="slidenum">
              <a:rPr lang="tr-TR" smtClean="0"/>
              <a:pPr>
                <a:defRPr/>
              </a:pPr>
              <a:t>‹#›</a:t>
            </a:fld>
            <a:endParaRPr lang="tr-T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291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fld id="{59A848A0-F736-4F6B-82CF-96548A5236B6}" type="datetimeFigureOut">
              <a:rPr lang="tr-TR" smtClean="0"/>
              <a:pPr>
                <a:defRPr/>
              </a:pPr>
              <a:t>14.05.2020</a:t>
            </a:fld>
            <a:endParaRPr lang="tr-TR"/>
          </a:p>
        </p:txBody>
      </p:sp>
      <p:sp>
        <p:nvSpPr>
          <p:cNvPr id="6" name="Footer Placeholder 5"/>
          <p:cNvSpPr>
            <a:spLocks noGrp="1"/>
          </p:cNvSpPr>
          <p:nvPr>
            <p:ph type="ftr" sz="quarter" idx="11"/>
          </p:nvPr>
        </p:nvSpPr>
        <p:spPr>
          <a:xfrm>
            <a:off x="1437530" y="318641"/>
            <a:ext cx="3251553" cy="320931"/>
          </a:xfrm>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668EC19-5A45-47B3-9C23-282910251B64}" type="slidenum">
              <a:rPr lang="tr-TR" smtClean="0"/>
              <a:pPr>
                <a:defRPr/>
              </a:pPr>
              <a:t>‹#›</a:t>
            </a:fld>
            <a:endParaRPr lang="tr-T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601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92E1996D-CA85-4C63-9CEE-F1575965DFA7}" type="datetimeFigureOut">
              <a:rPr lang="tr-TR" smtClean="0"/>
              <a:pPr>
                <a:defRPr/>
              </a:pPr>
              <a:t>14.05.2020</a:t>
            </a:fld>
            <a:endParaRPr lang="tr-T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A32F3FF8-35C2-40C2-A9E4-D787B0E1B2D2}" type="slidenum">
              <a:rPr lang="tr-TR" smtClean="0"/>
              <a:pPr>
                <a:defRPr/>
              </a:pPr>
              <a:t>‹#›</a:t>
            </a:fld>
            <a:endParaRPr lang="tr-TR"/>
          </a:p>
        </p:txBody>
      </p:sp>
    </p:spTree>
    <p:extLst>
      <p:ext uri="{BB962C8B-B14F-4D97-AF65-F5344CB8AC3E}">
        <p14:creationId xmlns:p14="http://schemas.microsoft.com/office/powerpoint/2010/main" val="169372339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16576"/>
            <a:ext cx="2304254" cy="2540518"/>
          </a:xfrm>
          <a:prstGeom prst="rect">
            <a:avLst/>
          </a:prstGeom>
        </p:spPr>
      </p:pic>
      <p:sp>
        <p:nvSpPr>
          <p:cNvPr id="4" name="Metin kutusu 3"/>
          <p:cNvSpPr txBox="1">
            <a:spLocks noChangeArrowheads="1"/>
          </p:cNvSpPr>
          <p:nvPr/>
        </p:nvSpPr>
        <p:spPr bwMode="auto">
          <a:xfrm>
            <a:off x="0" y="1988840"/>
            <a:ext cx="9144000" cy="1754326"/>
          </a:xfrm>
          <a:prstGeom prst="rect">
            <a:avLst/>
          </a:prstGeom>
          <a:noFill/>
          <a:ln w="9525">
            <a:noFill/>
            <a:miter lim="800000"/>
            <a:headEnd/>
            <a:tailEnd/>
          </a:ln>
        </p:spPr>
        <p:txBody>
          <a:bodyPr wrap="square">
            <a:spAutoFit/>
          </a:bodyPr>
          <a:lstStyle/>
          <a:p>
            <a:pPr algn="ctr"/>
            <a:r>
              <a:rPr lang="tr-TR" sz="5400" b="1" dirty="0" smtClean="0">
                <a:effectLst>
                  <a:outerShdw blurRad="38100" dist="38100" dir="2700000" algn="tl">
                    <a:srgbClr val="000000">
                      <a:alpha val="43137"/>
                    </a:srgbClr>
                  </a:outerShdw>
                </a:effectLst>
                <a:latin typeface="Bell MT" pitchFamily="18" charset="0"/>
              </a:rPr>
              <a:t>Prof. Dr. Gazi Yaşargil </a:t>
            </a:r>
          </a:p>
          <a:p>
            <a:pPr algn="ctr"/>
            <a:r>
              <a:rPr lang="tr-TR" sz="5400" b="1" dirty="0" smtClean="0">
                <a:effectLst>
                  <a:outerShdw blurRad="38100" dist="38100" dir="2700000" algn="tl">
                    <a:srgbClr val="000000">
                      <a:alpha val="43137"/>
                    </a:srgbClr>
                  </a:outerShdw>
                </a:effectLst>
                <a:latin typeface="Bell MT" pitchFamily="18" charset="0"/>
              </a:rPr>
              <a:t>İMAM HATİP ORTAOKULU</a:t>
            </a:r>
            <a:endParaRPr lang="tr-TR" sz="5400" b="1" dirty="0">
              <a:effectLst>
                <a:outerShdw blurRad="38100" dist="38100" dir="2700000" algn="tl">
                  <a:srgbClr val="000000">
                    <a:alpha val="43137"/>
                  </a:srgbClr>
                </a:outerShdw>
              </a:effectLst>
              <a:latin typeface="Bell MT" pitchFamily="18" charset="0"/>
            </a:endParaRPr>
          </a:p>
        </p:txBody>
      </p:sp>
      <p:sp>
        <p:nvSpPr>
          <p:cNvPr id="5" name="Metin kutusu 3"/>
          <p:cNvSpPr txBox="1">
            <a:spLocks noChangeArrowheads="1"/>
          </p:cNvSpPr>
          <p:nvPr/>
        </p:nvSpPr>
        <p:spPr bwMode="auto">
          <a:xfrm>
            <a:off x="-25152" y="4208098"/>
            <a:ext cx="9144000" cy="1754326"/>
          </a:xfrm>
          <a:prstGeom prst="rect">
            <a:avLst/>
          </a:prstGeom>
          <a:noFill/>
          <a:ln w="9525">
            <a:noFill/>
            <a:miter lim="800000"/>
            <a:headEnd/>
            <a:tailEnd/>
          </a:ln>
        </p:spPr>
        <p:txBody>
          <a:bodyPr wrap="square">
            <a:spAutoFit/>
          </a:bodyPr>
          <a:lstStyle/>
          <a:p>
            <a:pPr algn="ctr"/>
            <a:r>
              <a:rPr lang="tr-TR" sz="5400" b="1" dirty="0" smtClean="0">
                <a:solidFill>
                  <a:srgbClr val="002060"/>
                </a:solidFill>
                <a:effectLst>
                  <a:outerShdw blurRad="38100" dist="38100" dir="2700000" algn="tl">
                    <a:srgbClr val="000000">
                      <a:alpha val="43137"/>
                    </a:srgbClr>
                  </a:outerShdw>
                </a:effectLst>
                <a:latin typeface="Bell MT" pitchFamily="18" charset="0"/>
              </a:rPr>
              <a:t>OKULUMUZA</a:t>
            </a:r>
          </a:p>
          <a:p>
            <a:pPr algn="ctr"/>
            <a:r>
              <a:rPr lang="tr-TR" sz="5400" b="1" dirty="0" smtClean="0">
                <a:solidFill>
                  <a:srgbClr val="002060"/>
                </a:solidFill>
                <a:effectLst>
                  <a:outerShdw blurRad="38100" dist="38100" dir="2700000" algn="tl">
                    <a:srgbClr val="000000">
                      <a:alpha val="43137"/>
                    </a:srgbClr>
                  </a:outerShdw>
                </a:effectLst>
                <a:latin typeface="Bell MT" pitchFamily="18" charset="0"/>
              </a:rPr>
              <a:t>HOŞGELDİNİZ.</a:t>
            </a:r>
            <a:endParaRPr lang="tr-TR" sz="5400" b="1" dirty="0">
              <a:solidFill>
                <a:srgbClr val="002060"/>
              </a:solidFill>
              <a:effectLst>
                <a:outerShdw blurRad="38100" dist="38100" dir="2700000" algn="tl">
                  <a:srgbClr val="000000">
                    <a:alpha val="43137"/>
                  </a:srgbClr>
                </a:outerShdw>
              </a:effectLst>
              <a:latin typeface="Bell MT" pitchFamily="18" charset="0"/>
            </a:endParaRPr>
          </a:p>
        </p:txBody>
      </p:sp>
    </p:spTree>
  </p:cSld>
  <p:clrMapOvr>
    <a:masterClrMapping/>
  </p:clrMapOvr>
  <p:transition spd="slow" advClick="0"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5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4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3671900" y="908720"/>
            <a:ext cx="1944216" cy="620688"/>
          </a:xfrm>
        </p:spPr>
        <p:txBody>
          <a:bodyPr/>
          <a:lstStyle/>
          <a:p>
            <a:r>
              <a:rPr lang="tr-TR" b="1" dirty="0" smtClean="0"/>
              <a:t>MESCİD</a:t>
            </a:r>
            <a:endParaRPr lang="tr-TR" b="1"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88840"/>
            <a:ext cx="6552727" cy="3455124"/>
          </a:xfrm>
          <a:prstGeom prst="rect">
            <a:avLst/>
          </a:prstGeom>
        </p:spPr>
      </p:pic>
    </p:spTree>
    <p:extLst>
      <p:ext uri="{BB962C8B-B14F-4D97-AF65-F5344CB8AC3E}">
        <p14:creationId xmlns:p14="http://schemas.microsoft.com/office/powerpoint/2010/main" val="2321824075"/>
      </p:ext>
    </p:extLst>
  </p:cSld>
  <p:clrMapOvr>
    <a:masterClrMapping/>
  </p:clrMapOvr>
  <p:transition spd="slow" advClick="0" advTm="7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3671900" y="908720"/>
            <a:ext cx="1944216" cy="620688"/>
          </a:xfrm>
        </p:spPr>
        <p:txBody>
          <a:bodyPr/>
          <a:lstStyle/>
          <a:p>
            <a:r>
              <a:rPr lang="tr-TR" b="1" dirty="0" smtClean="0"/>
              <a:t>MESCİD</a:t>
            </a:r>
            <a:endParaRPr lang="tr-TR" b="1" dirty="0" smtClean="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7" y="1988840"/>
            <a:ext cx="6552728" cy="3359174"/>
          </a:xfrm>
          <a:prstGeom prst="rect">
            <a:avLst/>
          </a:prstGeom>
        </p:spPr>
      </p:pic>
    </p:spTree>
    <p:extLst>
      <p:ext uri="{BB962C8B-B14F-4D97-AF65-F5344CB8AC3E}">
        <p14:creationId xmlns:p14="http://schemas.microsoft.com/office/powerpoint/2010/main" val="1939169896"/>
      </p:ext>
    </p:extLst>
  </p:cSld>
  <p:clrMapOvr>
    <a:masterClrMapping/>
  </p:clrMapOvr>
  <p:transition spd="slow" advClick="0" advTm="7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a:xfrm>
            <a:off x="2892958" y="1052736"/>
            <a:ext cx="3672408" cy="548680"/>
          </a:xfrm>
        </p:spPr>
        <p:txBody>
          <a:bodyPr/>
          <a:lstStyle/>
          <a:p>
            <a:r>
              <a:rPr lang="tr-TR" b="1" dirty="0" smtClean="0">
                <a:effectLst>
                  <a:outerShdw blurRad="38100" dist="38100" dir="2700000" algn="tl">
                    <a:srgbClr val="000000">
                      <a:alpha val="43137"/>
                    </a:srgbClr>
                  </a:outerShdw>
                </a:effectLst>
              </a:rPr>
              <a:t>BİNA DIŞ CEPHE</a:t>
            </a:r>
          </a:p>
        </p:txBody>
      </p:sp>
      <p:pic>
        <p:nvPicPr>
          <p:cNvPr id="6" name="Resim 5" descr="C:\Users\KEMAL CANBAZ\Downloads\IMG-737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8802" y="2060848"/>
            <a:ext cx="5760720" cy="3618230"/>
          </a:xfrm>
          <a:prstGeom prst="rect">
            <a:avLst/>
          </a:prstGeom>
          <a:noFill/>
          <a:ln>
            <a:noFill/>
          </a:ln>
        </p:spPr>
      </p:pic>
    </p:spTree>
  </p:cSld>
  <p:clrMapOvr>
    <a:masterClrMapping/>
  </p:clrMapOvr>
  <p:transition spd="slow" advClick="0" advTm="6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20890" y="1052736"/>
            <a:ext cx="3416541" cy="608256"/>
          </a:xfrm>
        </p:spPr>
        <p:txBody>
          <a:bodyPr/>
          <a:lstStyle/>
          <a:p>
            <a:r>
              <a:rPr lang="tr-TR" b="1" dirty="0" smtClean="0"/>
              <a:t>SPOR SALONU</a:t>
            </a:r>
            <a:endParaRPr lang="tr-TR" b="1" dirty="0"/>
          </a:p>
        </p:txBody>
      </p:sp>
      <p:pic>
        <p:nvPicPr>
          <p:cNvPr id="5" name="Resim 4" descr="C:\Users\KEMAL CANBAZ\Downloads\IMG-738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490" y="1988841"/>
            <a:ext cx="6571343" cy="38164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20890" y="1052736"/>
            <a:ext cx="3416541" cy="608256"/>
          </a:xfrm>
        </p:spPr>
        <p:txBody>
          <a:bodyPr/>
          <a:lstStyle/>
          <a:p>
            <a:r>
              <a:rPr lang="tr-TR" b="1" dirty="0" smtClean="0"/>
              <a:t>SPOR SALONU</a:t>
            </a:r>
            <a:endParaRPr lang="tr-TR" b="1" dirty="0"/>
          </a:p>
        </p:txBody>
      </p:sp>
      <p:pic>
        <p:nvPicPr>
          <p:cNvPr id="4" name="Resim 3" descr="C:\Users\KEMAL CANBAZ\Downloads\IMG-73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988841"/>
            <a:ext cx="6552728" cy="3888432"/>
          </a:xfrm>
          <a:prstGeom prst="rect">
            <a:avLst/>
          </a:prstGeom>
          <a:noFill/>
          <a:ln>
            <a:noFill/>
          </a:ln>
        </p:spPr>
      </p:pic>
    </p:spTree>
    <p:extLst>
      <p:ext uri="{BB962C8B-B14F-4D97-AF65-F5344CB8AC3E}">
        <p14:creationId xmlns:p14="http://schemas.microsoft.com/office/powerpoint/2010/main" val="96002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72309" y="1052736"/>
            <a:ext cx="4359422" cy="608256"/>
          </a:xfrm>
        </p:spPr>
        <p:txBody>
          <a:bodyPr>
            <a:normAutofit fontScale="90000"/>
          </a:bodyPr>
          <a:lstStyle/>
          <a:p>
            <a:r>
              <a:rPr lang="tr-TR" b="1" dirty="0" smtClean="0"/>
              <a:t>konferans SALONU</a:t>
            </a:r>
            <a:endParaRPr lang="tr-TR" b="1" dirty="0"/>
          </a:p>
        </p:txBody>
      </p:sp>
      <p:pic>
        <p:nvPicPr>
          <p:cNvPr id="2050" name="Picture 2" descr="IMG-73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9742" y="1916832"/>
            <a:ext cx="6568641" cy="410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8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72309" y="1052736"/>
            <a:ext cx="4359422" cy="608256"/>
          </a:xfrm>
        </p:spPr>
        <p:txBody>
          <a:bodyPr>
            <a:normAutofit fontScale="90000"/>
          </a:bodyPr>
          <a:lstStyle/>
          <a:p>
            <a:r>
              <a:rPr lang="tr-TR" b="1" dirty="0" smtClean="0"/>
              <a:t>konferans SALONU</a:t>
            </a:r>
            <a:endParaRPr lang="tr-TR" b="1" dirty="0"/>
          </a:p>
        </p:txBody>
      </p:sp>
      <p:pic>
        <p:nvPicPr>
          <p:cNvPr id="4" name="Resim 3" descr="C:\Users\KEMAL CANBAZ\Downloads\IMG-738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916833"/>
            <a:ext cx="6552728" cy="3960440"/>
          </a:xfrm>
          <a:prstGeom prst="rect">
            <a:avLst/>
          </a:prstGeom>
          <a:noFill/>
          <a:ln>
            <a:noFill/>
          </a:ln>
        </p:spPr>
      </p:pic>
    </p:spTree>
    <p:extLst>
      <p:ext uri="{BB962C8B-B14F-4D97-AF65-F5344CB8AC3E}">
        <p14:creationId xmlns:p14="http://schemas.microsoft.com/office/powerpoint/2010/main" val="2556886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412776"/>
            <a:ext cx="9144000" cy="3384376"/>
          </a:xfrm>
        </p:spPr>
        <p:txBody>
          <a:bodyPr>
            <a:normAutofit/>
          </a:bodyPr>
          <a:lstStyle/>
          <a:p>
            <a:pPr algn="ctr"/>
            <a:r>
              <a:rPr lang="tr-TR" sz="3600" b="1" dirty="0" smtClea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“PEKİ NEDEN İMAM HATİP ORTAOKULU’NU SEÇMELİYİZ ?”</a:t>
            </a:r>
            <a:br>
              <a:rPr lang="tr-TR" sz="3600" b="1" dirty="0" smtClea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BUNUNLA İLGİLİ DE BİLGİ VERELİM SİZLERE…</a:t>
            </a:r>
          </a:p>
        </p:txBody>
      </p:sp>
      <p:sp>
        <p:nvSpPr>
          <p:cNvPr id="3075" name="Rectangle 3"/>
          <p:cNvSpPr>
            <a:spLocks noGrp="1" noChangeArrowheads="1"/>
          </p:cNvSpPr>
          <p:nvPr>
            <p:ph type="subTitle" idx="1"/>
          </p:nvPr>
        </p:nvSpPr>
        <p:spPr/>
        <p:txBody>
          <a:bodyPr/>
          <a:lstStyle/>
          <a:p>
            <a:pPr lvl="4"/>
            <a:endParaRPr lang="tr-TR" smtClean="0">
              <a:solidFill>
                <a:srgbClr val="000066"/>
              </a:solidFill>
            </a:endParaRPr>
          </a:p>
          <a:p>
            <a:endParaRPr lang="tr-TR" smtClean="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87624" y="1052736"/>
            <a:ext cx="7092280" cy="648072"/>
          </a:xfrm>
        </p:spPr>
        <p:txBody>
          <a:bodyPr>
            <a:normAutofit/>
          </a:bodyPr>
          <a:lstStyle/>
          <a:p>
            <a:r>
              <a:rPr lang="tr-TR" b="1" dirty="0" smtClean="0">
                <a:solidFill>
                  <a:srgbClr val="CC0000"/>
                </a:solidFill>
                <a:latin typeface="Bell MT" pitchFamily="18" charset="0"/>
              </a:rPr>
              <a:t>1- İMAM HATİP OKULLARI NEDİR?</a:t>
            </a:r>
          </a:p>
        </p:txBody>
      </p:sp>
      <p:sp>
        <p:nvSpPr>
          <p:cNvPr id="2051" name="Rectangle 3"/>
          <p:cNvSpPr>
            <a:spLocks noGrp="1" noChangeArrowheads="1"/>
          </p:cNvSpPr>
          <p:nvPr>
            <p:ph idx="1"/>
          </p:nvPr>
        </p:nvSpPr>
        <p:spPr>
          <a:xfrm>
            <a:off x="251520" y="1989138"/>
            <a:ext cx="8568952" cy="3962400"/>
          </a:xfrm>
        </p:spPr>
        <p:txBody>
          <a:bodyPr>
            <a:normAutofit fontScale="92500" lnSpcReduction="20000"/>
          </a:bodyPr>
          <a:lstStyle/>
          <a:p>
            <a:pPr algn="just"/>
            <a:r>
              <a:rPr lang="tr-TR" sz="3600" b="1" dirty="0" smtClean="0">
                <a:solidFill>
                  <a:srgbClr val="000066"/>
                </a:solidFill>
                <a:latin typeface="Arial" panose="020B0604020202020204" pitchFamily="34" charset="0"/>
                <a:cs typeface="Arial" panose="020B0604020202020204" pitchFamily="34" charset="0"/>
              </a:rPr>
              <a:t>İmam Hatip Okulları ortaokul ve lise bölümlerinden oluşmaktadır. Normal ortaokul ve lise müfredatına ek olarak dini ve ahlaki eğitim veren, mesleğe ve üniversiteye öğrenci yetiştiren, Milli Eğitim Bakanlığı’na bağlı resmi devlet okullarıdır. </a:t>
            </a:r>
          </a:p>
          <a:p>
            <a:pPr algn="just"/>
            <a:endParaRPr lang="tr-TR" dirty="0" smtClean="0">
              <a:solidFill>
                <a:srgbClr val="000066"/>
              </a:solidFill>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804520"/>
            <a:ext cx="8280919" cy="1049235"/>
          </a:xfrm>
        </p:spPr>
        <p:txBody>
          <a:bodyPr>
            <a:normAutofit fontScale="90000"/>
          </a:bodyPr>
          <a:lstStyle/>
          <a:p>
            <a:pPr algn="ctr"/>
            <a:r>
              <a:rPr lang="tr-TR" sz="3600" b="1" dirty="0" smtClean="0">
                <a:solidFill>
                  <a:srgbClr val="CC0000"/>
                </a:solidFill>
                <a:latin typeface="Arial" panose="020B0604020202020204" pitchFamily="34" charset="0"/>
                <a:cs typeface="Arial" panose="020B0604020202020204" pitchFamily="34" charset="0"/>
              </a:rPr>
              <a:t>2- İMAM HATİP OKULLARININ TEMEL GAYESİ NEDİR?</a:t>
            </a:r>
          </a:p>
        </p:txBody>
      </p:sp>
      <p:sp>
        <p:nvSpPr>
          <p:cNvPr id="4099" name="Rectangle 3"/>
          <p:cNvSpPr>
            <a:spLocks noGrp="1" noChangeArrowheads="1"/>
          </p:cNvSpPr>
          <p:nvPr>
            <p:ph idx="1"/>
          </p:nvPr>
        </p:nvSpPr>
        <p:spPr>
          <a:xfrm>
            <a:off x="899592" y="2015733"/>
            <a:ext cx="7416823" cy="3645515"/>
          </a:xfrm>
        </p:spPr>
        <p:txBody>
          <a:bodyPr>
            <a:noAutofit/>
          </a:bodyPr>
          <a:lstStyle/>
          <a:p>
            <a:pPr algn="just"/>
            <a:r>
              <a:rPr lang="tr-TR" sz="2400" b="1" dirty="0" smtClean="0">
                <a:solidFill>
                  <a:srgbClr val="000066"/>
                </a:solidFill>
                <a:latin typeface="Arial" panose="020B0604020202020204" pitchFamily="34" charset="0"/>
                <a:cs typeface="Arial" panose="020B0604020202020204" pitchFamily="34" charset="0"/>
              </a:rPr>
              <a:t>İmam Hatip Okullarının temel gayesi kendisi ve yaşadığı toplum için bilgili, kültürlü, başarılı, kendine güvenen, inançlı gençler yetiştirmek; 21. yüzyılda gelişen ihtiyaçlara cevap verecek bireyler olarak onları hayata hazırlamak; insana değer veren, problemlere çözüm üretebilen milli ve manevi değerlerini koruyan ve geliştiren kişilikli insanlar olarak onları yetiştirmektir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692150"/>
            <a:ext cx="8229600" cy="5833194"/>
          </a:xfrm>
        </p:spPr>
        <p:txBody>
          <a:bodyPr rtlCol="0">
            <a:normAutofit fontScale="55000" lnSpcReduction="20000"/>
          </a:bodyPr>
          <a:lstStyle/>
          <a:p>
            <a:pPr algn="ctr" fontAlgn="auto">
              <a:spcAft>
                <a:spcPts val="0"/>
              </a:spcAft>
              <a:buNone/>
              <a:defRPr/>
            </a:pPr>
            <a:r>
              <a:rPr lang="tr-TR" sz="5100" b="1" dirty="0" smtClean="0">
                <a:solidFill>
                  <a:srgbClr val="FF0000"/>
                </a:solidFill>
              </a:rPr>
              <a:t>SUNUŞ</a:t>
            </a:r>
            <a:endParaRPr lang="tr-TR" b="1" dirty="0">
              <a:solidFill>
                <a:srgbClr val="FF0000"/>
              </a:solidFill>
            </a:endParaRPr>
          </a:p>
          <a:p>
            <a:pPr marL="0" indent="0" algn="just" fontAlgn="auto">
              <a:spcAft>
                <a:spcPts val="0"/>
              </a:spcAft>
              <a:buFont typeface="Arial" panose="020B0604020202020204" pitchFamily="34" charset="0"/>
              <a:buNone/>
              <a:defRPr/>
            </a:pPr>
            <a:r>
              <a:rPr lang="tr-TR" b="1" dirty="0"/>
              <a:t> </a:t>
            </a:r>
          </a:p>
          <a:p>
            <a:pPr marL="0" indent="0" algn="just" fontAlgn="auto">
              <a:spcAft>
                <a:spcPts val="0"/>
              </a:spcAft>
              <a:buFont typeface="Arial" panose="020B0604020202020204" pitchFamily="34" charset="0"/>
              <a:buNone/>
              <a:defRPr/>
            </a:pPr>
            <a:r>
              <a:rPr lang="tr-TR" b="1" dirty="0"/>
              <a:t>    	</a:t>
            </a:r>
            <a:r>
              <a:rPr lang="tr-TR" sz="3600" b="1" dirty="0" smtClean="0"/>
              <a:t>Prof. Dr. Gazi Yaşargil İmam Hatip Ortaokulu olarak</a:t>
            </a:r>
            <a:r>
              <a:rPr lang="tr-TR" sz="3600" b="1" dirty="0"/>
              <a:t>, okulumuzun </a:t>
            </a:r>
            <a:r>
              <a:rPr lang="tr-TR" sz="3600" b="1" dirty="0" smtClean="0"/>
              <a:t>eğitim-öğretim </a:t>
            </a:r>
            <a:r>
              <a:rPr lang="tr-TR" sz="3600" b="1" dirty="0"/>
              <a:t>faaliyetlerini; eğitim-öğretim genel amaçları doğrultusunda eksiksiz yürütmek amacıyla çalışmaktayız. Bu amaçla okulumuzun fiziksel ihtiyaçlarını ve eğitim-öğretim gereksinimlerini planlı bir şekilde karşılayarak eğitimin kalitesini arttırmayı, çalışanların iş verimini ve öğrencilerimizin başarılarını bir üst seviyeye taşımayı hedeflemekteyiz.</a:t>
            </a:r>
          </a:p>
          <a:p>
            <a:pPr marL="0" indent="0" algn="just" fontAlgn="auto">
              <a:spcAft>
                <a:spcPts val="0"/>
              </a:spcAft>
              <a:buFont typeface="Arial" panose="020B0604020202020204" pitchFamily="34" charset="0"/>
              <a:buNone/>
              <a:defRPr/>
            </a:pPr>
            <a:r>
              <a:rPr lang="tr-TR" sz="3600" b="1" dirty="0"/>
              <a:t> </a:t>
            </a:r>
          </a:p>
          <a:p>
            <a:pPr marL="0" indent="0" algn="just" fontAlgn="auto">
              <a:spcAft>
                <a:spcPts val="0"/>
              </a:spcAft>
              <a:buFont typeface="Arial" panose="020B0604020202020204" pitchFamily="34" charset="0"/>
              <a:buNone/>
              <a:defRPr/>
            </a:pPr>
            <a:r>
              <a:rPr lang="tr-TR" sz="3600" b="1" dirty="0"/>
              <a:t>  	Toplumun temel yapısını oluşturan gençlerimizin düşünmeye ve üretmeye açık, kendini doğru ifade edebilen, sağlam karakterli yetişkinler olabilmeleri için </a:t>
            </a:r>
            <a:r>
              <a:rPr lang="tr-TR" sz="3600" b="1" dirty="0" smtClean="0"/>
              <a:t>Prof. Dr. Gazi Yaşargil İmam Hatip Ortaokulu çalışanları </a:t>
            </a:r>
            <a:r>
              <a:rPr lang="tr-TR" sz="3600" b="1" dirty="0"/>
              <a:t>olarak her kademede hizmet vermeyi sürdüreceğiz.</a:t>
            </a:r>
          </a:p>
        </p:txBody>
      </p:sp>
    </p:spTree>
  </p:cSld>
  <p:clrMapOvr>
    <a:masterClrMapping/>
  </p:clrMapOvr>
  <p:transition spd="slow"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553" y="804520"/>
            <a:ext cx="8136904" cy="1049235"/>
          </a:xfrm>
        </p:spPr>
        <p:txBody>
          <a:bodyPr>
            <a:normAutofit fontScale="90000"/>
          </a:bodyPr>
          <a:lstStyle/>
          <a:p>
            <a:pPr algn="ctr"/>
            <a:r>
              <a:rPr lang="tr-TR" sz="3600" b="1" dirty="0" smtClean="0">
                <a:solidFill>
                  <a:srgbClr val="CC0000"/>
                </a:solidFill>
                <a:latin typeface="Arial" panose="020B0604020202020204" pitchFamily="34" charset="0"/>
                <a:cs typeface="Arial" panose="020B0604020202020204" pitchFamily="34" charset="0"/>
              </a:rPr>
              <a:t>3- İMAM HATİP OKULLARI NASIL BİR PROGRAMA SAHİPTİR?</a:t>
            </a:r>
          </a:p>
        </p:txBody>
      </p:sp>
      <p:sp>
        <p:nvSpPr>
          <p:cNvPr id="5123" name="Rectangle 3"/>
          <p:cNvSpPr>
            <a:spLocks noGrp="1" noChangeArrowheads="1"/>
          </p:cNvSpPr>
          <p:nvPr>
            <p:ph idx="1"/>
          </p:nvPr>
        </p:nvSpPr>
        <p:spPr>
          <a:xfrm>
            <a:off x="539553" y="2015733"/>
            <a:ext cx="7920879" cy="3450613"/>
          </a:xfrm>
        </p:spPr>
        <p:txBody>
          <a:bodyPr>
            <a:normAutofit fontScale="92500" lnSpcReduction="10000"/>
          </a:bodyPr>
          <a:lstStyle/>
          <a:p>
            <a:endParaRPr lang="tr-TR" sz="2800" b="1" dirty="0" smtClean="0">
              <a:solidFill>
                <a:srgbClr val="CC0000"/>
              </a:solidFill>
              <a:latin typeface="Arial" panose="020B0604020202020204" pitchFamily="34" charset="0"/>
              <a:cs typeface="Arial" panose="020B0604020202020204" pitchFamily="34" charset="0"/>
            </a:endParaRPr>
          </a:p>
          <a:p>
            <a:r>
              <a:rPr lang="tr-TR" sz="3600" b="1" dirty="0" smtClean="0">
                <a:solidFill>
                  <a:srgbClr val="000066"/>
                </a:solidFill>
                <a:latin typeface="Arial" panose="020B0604020202020204" pitchFamily="34" charset="0"/>
                <a:cs typeface="Arial" panose="020B0604020202020204" pitchFamily="34" charset="0"/>
              </a:rPr>
              <a:t>İmam Hatip Okulları sosyal, beşeri, fen bilimleri ile birlikte İslami ilimleri aynı müfredat altında göstermesi bakımından Türkiye’ye özgü bir tecrübedir. </a:t>
            </a:r>
          </a:p>
          <a:p>
            <a:endParaRPr lang="tr-TR" b="1" dirty="0" smtClean="0">
              <a:solidFill>
                <a:srgbClr val="000066"/>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76672"/>
            <a:ext cx="9144000" cy="1340767"/>
          </a:xfrm>
        </p:spPr>
        <p:txBody>
          <a:bodyPr/>
          <a:lstStyle/>
          <a:p>
            <a:pPr algn="ctr"/>
            <a:r>
              <a:rPr lang="tr-TR" sz="2800" b="1" dirty="0" smtClean="0">
                <a:solidFill>
                  <a:srgbClr val="CC0000"/>
                </a:solidFill>
                <a:latin typeface="Arial" panose="020B0604020202020204" pitchFamily="34" charset="0"/>
                <a:cs typeface="Arial" panose="020B0604020202020204" pitchFamily="34" charset="0"/>
              </a:rPr>
              <a:t>4- NORMAL ORTAOKULLARDA VE LİSELERDE GÖRÜLEN ZORUNLU DERSLERİN TAMAMI İMAM HATİP OKULLARINDA VAR MIDIR?</a:t>
            </a:r>
            <a:r>
              <a:rPr lang="tr-TR" sz="2800" dirty="0" smtClean="0">
                <a:latin typeface="Arial" panose="020B0604020202020204" pitchFamily="34" charset="0"/>
                <a:cs typeface="Arial" panose="020B0604020202020204" pitchFamily="34" charset="0"/>
              </a:rPr>
              <a:t> </a:t>
            </a:r>
          </a:p>
        </p:txBody>
      </p:sp>
      <p:sp>
        <p:nvSpPr>
          <p:cNvPr id="6147" name="Rectangle 3"/>
          <p:cNvSpPr>
            <a:spLocks noGrp="1" noChangeArrowheads="1"/>
          </p:cNvSpPr>
          <p:nvPr>
            <p:ph idx="1"/>
          </p:nvPr>
        </p:nvSpPr>
        <p:spPr>
          <a:xfrm>
            <a:off x="0" y="2276872"/>
            <a:ext cx="9144000" cy="3312070"/>
          </a:xfrm>
        </p:spPr>
        <p:txBody>
          <a:bodyPr>
            <a:noAutofit/>
          </a:bodyPr>
          <a:lstStyle/>
          <a:p>
            <a:pPr algn="just">
              <a:lnSpc>
                <a:spcPct val="90000"/>
              </a:lnSpc>
            </a:pPr>
            <a:r>
              <a:rPr lang="tr-TR" sz="3200" b="1" dirty="0" smtClean="0">
                <a:solidFill>
                  <a:srgbClr val="000066"/>
                </a:solidFill>
                <a:latin typeface="Arial" panose="020B0604020202020204" pitchFamily="34" charset="0"/>
                <a:cs typeface="Arial" panose="020B0604020202020204" pitchFamily="34" charset="0"/>
              </a:rPr>
              <a:t>Evet, zorunlu derslerin tamamı İmam Hatip Okullarında mevcuttur. Öğrencilerimiz diğer ortaokul ve lise öğrencilerinin sahip oldukları bilginin yanı sıra İslam dininin temel kaynaklarını ve yöntemlerini doğru kaynaklardan ve formasyon sahibi eğitimcilerden edinmektedirler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48680"/>
            <a:ext cx="9144000" cy="1210146"/>
          </a:xfrm>
        </p:spPr>
        <p:txBody>
          <a:bodyPr>
            <a:normAutofit/>
          </a:bodyPr>
          <a:lstStyle/>
          <a:p>
            <a:pPr algn="ctr"/>
            <a:r>
              <a:rPr lang="tr-TR" sz="3600" b="1" dirty="0" smtClean="0">
                <a:solidFill>
                  <a:srgbClr val="CC0000"/>
                </a:solidFill>
                <a:latin typeface="Arial" panose="020B0604020202020204" pitchFamily="34" charset="0"/>
                <a:cs typeface="Arial" panose="020B0604020202020204" pitchFamily="34" charset="0"/>
              </a:rPr>
              <a:t>5- İMAM HATİP OKULLARINDA YABANCI DİL EĞİTİM VAR MIDIR?</a:t>
            </a:r>
            <a:r>
              <a:rPr lang="tr-TR" sz="3600" dirty="0" smtClean="0">
                <a:solidFill>
                  <a:srgbClr val="CC0000"/>
                </a:solidFill>
                <a:latin typeface="Arial" panose="020B0604020202020204" pitchFamily="34" charset="0"/>
                <a:cs typeface="Arial" panose="020B0604020202020204" pitchFamily="34" charset="0"/>
              </a:rPr>
              <a:t> </a:t>
            </a:r>
          </a:p>
        </p:txBody>
      </p:sp>
      <p:sp>
        <p:nvSpPr>
          <p:cNvPr id="7171" name="Rectangle 3"/>
          <p:cNvSpPr>
            <a:spLocks noGrp="1" noChangeArrowheads="1"/>
          </p:cNvSpPr>
          <p:nvPr>
            <p:ph idx="1"/>
          </p:nvPr>
        </p:nvSpPr>
        <p:spPr>
          <a:xfrm>
            <a:off x="457200" y="2708920"/>
            <a:ext cx="8229600" cy="2664296"/>
          </a:xfrm>
        </p:spPr>
        <p:txBody>
          <a:bodyPr>
            <a:normAutofit/>
          </a:bodyPr>
          <a:lstStyle/>
          <a:p>
            <a:pPr algn="just"/>
            <a:r>
              <a:rPr lang="tr-TR" sz="3200" b="1" dirty="0" smtClean="0">
                <a:solidFill>
                  <a:srgbClr val="000066"/>
                </a:solidFill>
                <a:latin typeface="Arial" panose="020B0604020202020204" pitchFamily="34" charset="0"/>
                <a:cs typeface="Arial" panose="020B0604020202020204" pitchFamily="34" charset="0"/>
              </a:rPr>
              <a:t>Evet, İmam Hatip Okullarında en az iki yabancı dil öğrenilebilmektedir. </a:t>
            </a:r>
            <a:r>
              <a:rPr lang="tr-TR" sz="3200" b="1" dirty="0" err="1" smtClean="0">
                <a:solidFill>
                  <a:srgbClr val="000066"/>
                </a:solidFill>
                <a:latin typeface="Arial" panose="020B0604020202020204" pitchFamily="34" charset="0"/>
                <a:cs typeface="Arial" panose="020B0604020202020204" pitchFamily="34" charset="0"/>
              </a:rPr>
              <a:t>Arapça’nın</a:t>
            </a:r>
            <a:r>
              <a:rPr lang="tr-TR" sz="3200" b="1" dirty="0" smtClean="0">
                <a:solidFill>
                  <a:srgbClr val="000066"/>
                </a:solidFill>
                <a:latin typeface="Arial" panose="020B0604020202020204" pitchFamily="34" charset="0"/>
                <a:cs typeface="Arial" panose="020B0604020202020204" pitchFamily="34" charset="0"/>
              </a:rPr>
              <a:t> yanı sıra İngilizce de öğrenilebilir. </a:t>
            </a:r>
          </a:p>
          <a:p>
            <a:pPr algn="just"/>
            <a:endParaRPr lang="tr-TR" sz="1600" dirty="0" smtClean="0">
              <a:solidFill>
                <a:srgbClr val="000066"/>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476672"/>
            <a:ext cx="8172400" cy="1210816"/>
          </a:xfrm>
        </p:spPr>
        <p:txBody>
          <a:bodyPr>
            <a:normAutofit/>
          </a:bodyPr>
          <a:lstStyle/>
          <a:p>
            <a:pPr algn="ctr"/>
            <a:r>
              <a:rPr lang="tr-TR" sz="4000" b="1" dirty="0" smtClean="0">
                <a:solidFill>
                  <a:srgbClr val="CC0000"/>
                </a:solidFill>
                <a:latin typeface="Arial" panose="020B0604020202020204" pitchFamily="34" charset="0"/>
                <a:cs typeface="Arial" panose="020B0604020202020204" pitchFamily="34" charset="0"/>
              </a:rPr>
              <a:t>6- AİLELER NİÇİN İMAM HATİP OKULLARINI TERCİH ETMELİ?</a:t>
            </a:r>
            <a:r>
              <a:rPr lang="tr-TR" sz="4000" dirty="0" smtClean="0">
                <a:solidFill>
                  <a:srgbClr val="CC0000"/>
                </a:solidFill>
                <a:latin typeface="Arial" panose="020B0604020202020204" pitchFamily="34" charset="0"/>
                <a:cs typeface="Arial" panose="020B0604020202020204" pitchFamily="34" charset="0"/>
              </a:rPr>
              <a:t> </a:t>
            </a:r>
          </a:p>
        </p:txBody>
      </p:sp>
      <p:sp>
        <p:nvSpPr>
          <p:cNvPr id="8195" name="Rectangle 3"/>
          <p:cNvSpPr>
            <a:spLocks noGrp="1" noChangeArrowheads="1"/>
          </p:cNvSpPr>
          <p:nvPr>
            <p:ph idx="1"/>
          </p:nvPr>
        </p:nvSpPr>
        <p:spPr>
          <a:xfrm>
            <a:off x="457200" y="2204864"/>
            <a:ext cx="8398768" cy="3240359"/>
          </a:xfrm>
        </p:spPr>
        <p:txBody>
          <a:bodyPr>
            <a:noAutofit/>
          </a:bodyPr>
          <a:lstStyle/>
          <a:p>
            <a:pPr algn="just"/>
            <a:r>
              <a:rPr lang="tr-TR" sz="2800" b="1" dirty="0" smtClean="0">
                <a:solidFill>
                  <a:srgbClr val="000066"/>
                </a:solidFill>
                <a:latin typeface="Arial" panose="020B0604020202020204" pitchFamily="34" charset="0"/>
                <a:cs typeface="Arial" panose="020B0604020202020204" pitchFamily="34" charset="0"/>
              </a:rPr>
              <a:t>Kurumlarımız manevi değerlerine bağlı, topluma faydalı, düşünen ve düşündüğünü söylemekten çekinmeyen, hitabeti kuvvetli, araştırmayı seven aktif gençler yetiştirmeyi ilke edinmesiyle ailelerin ve öğrencilerin tercih sebebidir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98984"/>
            <a:ext cx="9144000" cy="1143000"/>
          </a:xfrm>
        </p:spPr>
        <p:txBody>
          <a:bodyPr>
            <a:normAutofit/>
          </a:bodyPr>
          <a:lstStyle/>
          <a:p>
            <a:pPr algn="ctr"/>
            <a:r>
              <a:rPr lang="tr-TR" b="1" dirty="0" smtClean="0">
                <a:solidFill>
                  <a:srgbClr val="CC0000"/>
                </a:solidFill>
                <a:latin typeface="Arial" panose="020B0604020202020204" pitchFamily="34" charset="0"/>
                <a:cs typeface="Arial" panose="020B0604020202020204" pitchFamily="34" charset="0"/>
              </a:rPr>
              <a:t>7- İMAM HATİP OKULLARINDAN NASIL İNSANLAR YETİŞİR?</a:t>
            </a:r>
          </a:p>
        </p:txBody>
      </p:sp>
      <p:sp>
        <p:nvSpPr>
          <p:cNvPr id="9219" name="Rectangle 3"/>
          <p:cNvSpPr>
            <a:spLocks noGrp="1" noChangeArrowheads="1"/>
          </p:cNvSpPr>
          <p:nvPr>
            <p:ph idx="1"/>
          </p:nvPr>
        </p:nvSpPr>
        <p:spPr>
          <a:xfrm>
            <a:off x="359532" y="2348880"/>
            <a:ext cx="8424936" cy="3312368"/>
          </a:xfrm>
        </p:spPr>
        <p:txBody>
          <a:bodyPr>
            <a:normAutofit/>
          </a:bodyPr>
          <a:lstStyle/>
          <a:p>
            <a:pPr algn="just"/>
            <a:r>
              <a:rPr lang="tr-TR" sz="3200" b="1" dirty="0" smtClean="0">
                <a:solidFill>
                  <a:srgbClr val="000066"/>
                </a:solidFill>
                <a:latin typeface="Arial" panose="020B0604020202020204" pitchFamily="34" charset="0"/>
                <a:cs typeface="Arial" panose="020B0604020202020204" pitchFamily="34" charset="0"/>
              </a:rPr>
              <a:t>Okullardan hemen her mesleğe yönelmiş saygın kişiler mezun olmuştur. Bilim, kültür, sanat, eğitim, siyaset ve iş dünyasında önde gelen birçok kişi İmam Hatip mezunudur.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60648"/>
            <a:ext cx="9144000" cy="1556792"/>
          </a:xfrm>
        </p:spPr>
        <p:txBody>
          <a:bodyPr>
            <a:normAutofit/>
          </a:bodyPr>
          <a:lstStyle/>
          <a:p>
            <a:pPr algn="ctr"/>
            <a:r>
              <a:rPr lang="tr-TR" b="1" dirty="0" smtClean="0">
                <a:solidFill>
                  <a:srgbClr val="CC0000"/>
                </a:solidFill>
                <a:latin typeface="Arial" panose="020B0604020202020204" pitchFamily="34" charset="0"/>
                <a:cs typeface="Arial" panose="020B0604020202020204" pitchFamily="34" charset="0"/>
              </a:rPr>
              <a:t>8- İMAM HATİP OKULLARINDA KÖTÜ ALIŞKANLIKLAR VE SUÇ ORANLARI DİĞER OKULLARA ORANLA NASILDIR?</a:t>
            </a:r>
          </a:p>
        </p:txBody>
      </p:sp>
      <p:sp>
        <p:nvSpPr>
          <p:cNvPr id="10243" name="Rectangle 3"/>
          <p:cNvSpPr>
            <a:spLocks noGrp="1" noChangeArrowheads="1"/>
          </p:cNvSpPr>
          <p:nvPr>
            <p:ph idx="1"/>
          </p:nvPr>
        </p:nvSpPr>
        <p:spPr>
          <a:xfrm>
            <a:off x="457200" y="2204865"/>
            <a:ext cx="8229600" cy="2880320"/>
          </a:xfrm>
        </p:spPr>
        <p:txBody>
          <a:bodyPr>
            <a:normAutofit/>
          </a:bodyPr>
          <a:lstStyle/>
          <a:p>
            <a:pPr algn="just"/>
            <a:r>
              <a:rPr lang="tr-TR" sz="3600" b="1" dirty="0" smtClean="0">
                <a:solidFill>
                  <a:srgbClr val="000066"/>
                </a:solidFill>
                <a:latin typeface="Arial" panose="020B0604020202020204" pitchFamily="34" charset="0"/>
                <a:cs typeface="Arial" panose="020B0604020202020204" pitchFamily="34" charset="0"/>
              </a:rPr>
              <a:t>Gençlerimize bu okullarda değerler eğitimi verildiği için kötü alışkanlıklar yok denecek kadar azdır. </a:t>
            </a:r>
          </a:p>
          <a:p>
            <a:pPr algn="just"/>
            <a:endParaRPr lang="tr-TR" sz="1800" dirty="0" smtClean="0">
              <a:solidFill>
                <a:srgbClr val="000066"/>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60648"/>
            <a:ext cx="9144000" cy="1484784"/>
          </a:xfrm>
        </p:spPr>
        <p:txBody>
          <a:bodyPr>
            <a:normAutofit/>
          </a:bodyPr>
          <a:lstStyle/>
          <a:p>
            <a:pPr algn="ctr"/>
            <a:r>
              <a:rPr lang="tr-TR" b="1" dirty="0" smtClean="0">
                <a:solidFill>
                  <a:srgbClr val="CC0000"/>
                </a:solidFill>
                <a:latin typeface="Arial" panose="020B0604020202020204" pitchFamily="34" charset="0"/>
                <a:cs typeface="Arial" panose="020B0604020202020204" pitchFamily="34" charset="0"/>
              </a:rPr>
              <a:t>9- NORMAL ORTAOKULLARLA İMAM HATİP ORTAOKULU ARASINDA DERS SAATİ FARKI VAR MI?</a:t>
            </a:r>
          </a:p>
        </p:txBody>
      </p:sp>
      <p:sp>
        <p:nvSpPr>
          <p:cNvPr id="11267" name="Rectangle 3"/>
          <p:cNvSpPr>
            <a:spLocks noGrp="1" noChangeArrowheads="1"/>
          </p:cNvSpPr>
          <p:nvPr>
            <p:ph idx="1"/>
          </p:nvPr>
        </p:nvSpPr>
        <p:spPr>
          <a:xfrm>
            <a:off x="457200" y="2204865"/>
            <a:ext cx="8229600" cy="3168351"/>
          </a:xfrm>
        </p:spPr>
        <p:txBody>
          <a:bodyPr>
            <a:normAutofit fontScale="92500" lnSpcReduction="10000"/>
          </a:bodyPr>
          <a:lstStyle/>
          <a:p>
            <a:pPr algn="just"/>
            <a:endParaRPr lang="tr-TR" dirty="0" smtClean="0">
              <a:solidFill>
                <a:srgbClr val="CC0000"/>
              </a:solidFill>
              <a:latin typeface="Arial" panose="020B0604020202020204" pitchFamily="34" charset="0"/>
              <a:cs typeface="Arial" panose="020B0604020202020204" pitchFamily="34" charset="0"/>
            </a:endParaRPr>
          </a:p>
          <a:p>
            <a:pPr algn="just"/>
            <a:r>
              <a:rPr lang="tr-TR" sz="4000" b="1" dirty="0" smtClean="0">
                <a:solidFill>
                  <a:srgbClr val="000066"/>
                </a:solidFill>
                <a:latin typeface="Arial" panose="020B0604020202020204" pitchFamily="34" charset="0"/>
                <a:cs typeface="Arial" panose="020B0604020202020204" pitchFamily="34" charset="0"/>
              </a:rPr>
              <a:t>Normal okullarda haftalık ders saati 35, </a:t>
            </a:r>
          </a:p>
          <a:p>
            <a:pPr algn="just"/>
            <a:r>
              <a:rPr lang="tr-TR" sz="4000" b="1" dirty="0" smtClean="0">
                <a:solidFill>
                  <a:srgbClr val="000066"/>
                </a:solidFill>
                <a:latin typeface="Arial" panose="020B0604020202020204" pitchFamily="34" charset="0"/>
                <a:cs typeface="Arial" panose="020B0604020202020204" pitchFamily="34" charset="0"/>
              </a:rPr>
              <a:t>İmam Hatip Ortaokullarında ise 36’dır.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404664"/>
            <a:ext cx="9144000" cy="1714649"/>
          </a:xfrm>
        </p:spPr>
        <p:txBody>
          <a:bodyPr/>
          <a:lstStyle/>
          <a:p>
            <a:pPr algn="ctr"/>
            <a:r>
              <a:rPr lang="tr-TR" sz="3200" b="1" dirty="0" smtClean="0">
                <a:solidFill>
                  <a:srgbClr val="CC0000"/>
                </a:solidFill>
                <a:latin typeface="Arial" panose="020B0604020202020204" pitchFamily="34" charset="0"/>
                <a:cs typeface="Arial" panose="020B0604020202020204" pitchFamily="34" charset="0"/>
              </a:rPr>
              <a:t>10-NORMAL ORTAOKULLARDAN FARKLI OLARAK İMAM HATİP ORTAOKULLARINDA EK OLARAK NE GİBİ DERSLER VARDIR?</a:t>
            </a:r>
            <a:r>
              <a:rPr lang="tr-TR" sz="3200" dirty="0" smtClean="0">
                <a:solidFill>
                  <a:srgbClr val="CC0000"/>
                </a:solidFill>
                <a:latin typeface="Arial" panose="020B0604020202020204" pitchFamily="34" charset="0"/>
                <a:cs typeface="Arial" panose="020B0604020202020204" pitchFamily="34" charset="0"/>
              </a:rPr>
              <a:t> </a:t>
            </a:r>
          </a:p>
        </p:txBody>
      </p:sp>
      <p:sp>
        <p:nvSpPr>
          <p:cNvPr id="12291" name="Rectangle 3"/>
          <p:cNvSpPr>
            <a:spLocks noGrp="1" noChangeArrowheads="1"/>
          </p:cNvSpPr>
          <p:nvPr>
            <p:ph idx="1"/>
          </p:nvPr>
        </p:nvSpPr>
        <p:spPr>
          <a:xfrm>
            <a:off x="179512" y="2895600"/>
            <a:ext cx="8712968" cy="3053680"/>
          </a:xfrm>
        </p:spPr>
        <p:txBody>
          <a:bodyPr/>
          <a:lstStyle/>
          <a:p>
            <a:pPr algn="just"/>
            <a:r>
              <a:rPr lang="tr-TR" sz="3600" b="1" dirty="0" smtClean="0">
                <a:solidFill>
                  <a:srgbClr val="000066"/>
                </a:solidFill>
                <a:latin typeface="Arial" panose="020B0604020202020204" pitchFamily="34" charset="0"/>
                <a:cs typeface="Arial" panose="020B0604020202020204" pitchFamily="34" charset="0"/>
              </a:rPr>
              <a:t>Arapça, Kur’an-ı Kerim, </a:t>
            </a:r>
          </a:p>
          <a:p>
            <a:pPr algn="just">
              <a:buNone/>
            </a:pPr>
            <a:r>
              <a:rPr lang="tr-TR" sz="3600" b="1" dirty="0" smtClean="0">
                <a:solidFill>
                  <a:srgbClr val="000066"/>
                </a:solidFill>
                <a:latin typeface="Arial" panose="020B0604020202020204" pitchFamily="34" charset="0"/>
                <a:cs typeface="Arial" panose="020B0604020202020204" pitchFamily="34" charset="0"/>
              </a:rPr>
              <a:t>   Peygamberimizin Hayatı ve Temel Dini Bilgiler gibi dersler zorunlu olarak  verilmektedir.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1282154"/>
          </a:xfrm>
        </p:spPr>
        <p:txBody>
          <a:bodyPr>
            <a:normAutofit/>
          </a:bodyPr>
          <a:lstStyle/>
          <a:p>
            <a:pPr algn="ctr"/>
            <a:r>
              <a:rPr lang="tr-TR" sz="2800" b="1" dirty="0" smtClean="0">
                <a:solidFill>
                  <a:srgbClr val="CC0000"/>
                </a:solidFill>
                <a:latin typeface="Arial" panose="020B0604020202020204" pitchFamily="34" charset="0"/>
                <a:cs typeface="Arial" panose="020B0604020202020204" pitchFamily="34" charset="0"/>
              </a:rPr>
              <a:t>11-İMAM HATİP ORTAOKULLARINDA YÜCE KİTABIMIZ KUR’AN-I KERİM DERSLERİNİN İÇERİĞİ NASIL OLACAK?</a:t>
            </a:r>
          </a:p>
        </p:txBody>
      </p:sp>
      <p:sp>
        <p:nvSpPr>
          <p:cNvPr id="13315" name="Rectangle 3"/>
          <p:cNvSpPr>
            <a:spLocks noGrp="1" noChangeArrowheads="1"/>
          </p:cNvSpPr>
          <p:nvPr>
            <p:ph idx="1"/>
          </p:nvPr>
        </p:nvSpPr>
        <p:spPr>
          <a:xfrm>
            <a:off x="457200" y="1988841"/>
            <a:ext cx="8229600" cy="3600400"/>
          </a:xfrm>
        </p:spPr>
        <p:txBody>
          <a:bodyPr/>
          <a:lstStyle/>
          <a:p>
            <a:pPr algn="just"/>
            <a:r>
              <a:rPr lang="tr-TR" sz="3600" b="1" dirty="0" smtClean="0">
                <a:solidFill>
                  <a:srgbClr val="000066"/>
                </a:solidFill>
                <a:latin typeface="Arial" panose="020B0604020202020204" pitchFamily="34" charset="0"/>
                <a:cs typeface="Arial" panose="020B0604020202020204" pitchFamily="34" charset="0"/>
              </a:rPr>
              <a:t>Kur’an-ı Kerim’i kurallarına uygun bir şekilde öğrenmenin yanında, </a:t>
            </a:r>
            <a:r>
              <a:rPr lang="tr-TR" sz="3600" b="1" dirty="0" err="1" smtClean="0">
                <a:solidFill>
                  <a:srgbClr val="000066"/>
                </a:solidFill>
                <a:latin typeface="Arial" panose="020B0604020202020204" pitchFamily="34" charset="0"/>
                <a:cs typeface="Arial" panose="020B0604020202020204" pitchFamily="34" charset="0"/>
              </a:rPr>
              <a:t>Kur’an’ın</a:t>
            </a:r>
            <a:r>
              <a:rPr lang="tr-TR" sz="3600" b="1" dirty="0" smtClean="0">
                <a:solidFill>
                  <a:srgbClr val="000066"/>
                </a:solidFill>
                <a:latin typeface="Arial" panose="020B0604020202020204" pitchFamily="34" charset="0"/>
                <a:cs typeface="Arial" panose="020B0604020202020204" pitchFamily="34" charset="0"/>
              </a:rPr>
              <a:t> mesajlarını anlamak ve hayata geçirmek için gerekli eğitim ve öğretim verilmektedir.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32656"/>
            <a:ext cx="8964488" cy="1412776"/>
          </a:xfrm>
        </p:spPr>
        <p:txBody>
          <a:bodyPr>
            <a:normAutofit/>
          </a:bodyPr>
          <a:lstStyle/>
          <a:p>
            <a:pPr algn="ctr"/>
            <a:r>
              <a:rPr lang="tr-TR" sz="2800" b="1" dirty="0" smtClean="0">
                <a:solidFill>
                  <a:srgbClr val="CC0000"/>
                </a:solidFill>
                <a:latin typeface="Arial" panose="020B0604020202020204" pitchFamily="34" charset="0"/>
                <a:cs typeface="Arial" panose="020B0604020202020204" pitchFamily="34" charset="0"/>
              </a:rPr>
              <a:t>12- İMAM HATİP ORTAOKULU MEZUNLARI ANADOLU VE FEN LİSELERİNE GİRİŞTE HERHANGİ BİR SORUNLA KARŞILAŞACAK MI?</a:t>
            </a:r>
            <a:r>
              <a:rPr lang="tr-TR" sz="2800" dirty="0" smtClean="0">
                <a:solidFill>
                  <a:srgbClr val="CC0000"/>
                </a:solidFill>
                <a:latin typeface="Arial" panose="020B0604020202020204" pitchFamily="34" charset="0"/>
                <a:cs typeface="Arial" panose="020B0604020202020204" pitchFamily="34" charset="0"/>
              </a:rPr>
              <a:t> </a:t>
            </a:r>
          </a:p>
        </p:txBody>
      </p:sp>
      <p:sp>
        <p:nvSpPr>
          <p:cNvPr id="14339" name="Rectangle 3"/>
          <p:cNvSpPr>
            <a:spLocks noGrp="1" noChangeArrowheads="1"/>
          </p:cNvSpPr>
          <p:nvPr>
            <p:ph idx="1"/>
          </p:nvPr>
        </p:nvSpPr>
        <p:spPr>
          <a:xfrm>
            <a:off x="457200" y="2204864"/>
            <a:ext cx="8229600" cy="3921299"/>
          </a:xfrm>
        </p:spPr>
        <p:txBody>
          <a:bodyPr>
            <a:normAutofit/>
          </a:bodyPr>
          <a:lstStyle/>
          <a:p>
            <a:pPr algn="just"/>
            <a:r>
              <a:rPr lang="tr-TR" sz="3200" b="1" dirty="0" smtClean="0">
                <a:solidFill>
                  <a:srgbClr val="000066"/>
                </a:solidFill>
                <a:latin typeface="Arial" panose="020B0604020202020204" pitchFamily="34" charset="0"/>
                <a:cs typeface="Arial" panose="020B0604020202020204" pitchFamily="34" charset="0"/>
              </a:rPr>
              <a:t>İmam Hatip Ortaokullarında normal okullardaki kadar matematik ve fen dersleri vardır. Herhangi bir katsayı ve buna benzer uygulamalarla karşılaşılmadan istenilen Anadolu ve Fen Liselerine gidebileceklerdir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OKULUMUZUN KURULUŞU</a:t>
            </a:r>
          </a:p>
        </p:txBody>
      </p:sp>
      <p:sp>
        <p:nvSpPr>
          <p:cNvPr id="3" name="İçerik Yer Tutucusu 2"/>
          <p:cNvSpPr>
            <a:spLocks noGrp="1"/>
          </p:cNvSpPr>
          <p:nvPr>
            <p:ph idx="1"/>
          </p:nvPr>
        </p:nvSpPr>
        <p:spPr>
          <a:xfrm>
            <a:off x="-108520" y="2420888"/>
            <a:ext cx="9144000" cy="4525963"/>
          </a:xfrm>
        </p:spPr>
        <p:txBody>
          <a:bodyPr rtlCol="0">
            <a:normAutofit/>
          </a:bodyPr>
          <a:lstStyle/>
          <a:p>
            <a:pPr algn="ctr" fontAlgn="auto">
              <a:spcAft>
                <a:spcPts val="0"/>
              </a:spcAft>
              <a:buFont typeface="Arial" panose="020B0604020202020204" pitchFamily="34" charset="0"/>
              <a:buNone/>
              <a:defRPr/>
            </a:pPr>
            <a:r>
              <a:rPr lang="tr-TR" b="1" dirty="0" smtClean="0">
                <a:latin typeface="Arial" panose="020B0604020202020204" pitchFamily="34" charset="0"/>
                <a:cs typeface="Arial" panose="020B0604020202020204" pitchFamily="34" charset="0"/>
              </a:rPr>
              <a:t>		Okulumuz Prof. Dr. Gazi Yaşargil İlköğretim Okulunun dönüşümü kapsamında , 2017-2018 eğitim öğretim yılında kademeli olarak faaliyete girmiştir. Okulumuzda 26 derslik, Bağımsız Konferans Salonu, 1 BT sınıfı ve Bağımsız Spor Salonu bulunmaktadır. 22 öğretmenimiz ile 470 öğrencimize ve ülkemize hizmetine devam etmektedir. </a:t>
            </a:r>
            <a:endParaRPr lang="tr-TR" b="1" dirty="0">
              <a:latin typeface="Arial" panose="020B0604020202020204" pitchFamily="34" charset="0"/>
              <a:cs typeface="Arial" panose="020B0604020202020204" pitchFamily="34" charset="0"/>
            </a:endParaRP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4136" y="836712"/>
            <a:ext cx="7772400" cy="936103"/>
          </a:xfrm>
        </p:spPr>
        <p:txBody>
          <a:bodyPr>
            <a:normAutofit fontScale="90000"/>
          </a:bodyPr>
          <a:lstStyle/>
          <a:p>
            <a:pPr algn="ctr"/>
            <a:r>
              <a:rPr lang="tr-TR" sz="2800" b="1" dirty="0" smtClean="0">
                <a:solidFill>
                  <a:srgbClr val="CC0000"/>
                </a:solidFill>
                <a:latin typeface="Arial" panose="020B0604020202020204" pitchFamily="34" charset="0"/>
                <a:cs typeface="Arial" panose="020B0604020202020204" pitchFamily="34" charset="0"/>
              </a:rPr>
              <a:t>13- İMAM HATİP ORTAOKULLARINDAN İMAM HATİP LİSELERİNE GEÇİŞ MÜMKÜN MÜDÜR?</a:t>
            </a:r>
            <a:r>
              <a:rPr lang="tr-TR" sz="2800" dirty="0" smtClean="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p:txBody>
      </p:sp>
      <p:sp>
        <p:nvSpPr>
          <p:cNvPr id="15363" name="Rectangle 3"/>
          <p:cNvSpPr>
            <a:spLocks noGrp="1" noChangeArrowheads="1"/>
          </p:cNvSpPr>
          <p:nvPr>
            <p:ph idx="1"/>
          </p:nvPr>
        </p:nvSpPr>
        <p:spPr>
          <a:xfrm>
            <a:off x="395536" y="1988841"/>
            <a:ext cx="8229600" cy="2736304"/>
          </a:xfrm>
        </p:spPr>
        <p:txBody>
          <a:bodyPr/>
          <a:lstStyle/>
          <a:p>
            <a:pPr algn="just"/>
            <a:r>
              <a:rPr lang="tr-TR" sz="3600" b="1" dirty="0" smtClean="0">
                <a:solidFill>
                  <a:srgbClr val="000066"/>
                </a:solidFill>
                <a:latin typeface="Arial" panose="020B0604020202020204" pitchFamily="34" charset="0"/>
                <a:cs typeface="Arial" panose="020B0604020202020204" pitchFamily="34" charset="0"/>
              </a:rPr>
              <a:t>Evet, mümkündür. Bunan yanı sıra istedikleri meslek, spor, sanat, sosyal bilimler gibi lise bölümlerine gidebilirler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536" y="706686"/>
            <a:ext cx="8640960" cy="994122"/>
          </a:xfrm>
        </p:spPr>
        <p:txBody>
          <a:bodyPr/>
          <a:lstStyle/>
          <a:p>
            <a:pPr algn="ctr"/>
            <a:r>
              <a:rPr lang="tr-TR" sz="2800" b="1" dirty="0" smtClean="0">
                <a:solidFill>
                  <a:srgbClr val="CC0000"/>
                </a:solidFill>
                <a:latin typeface="Bell MT" pitchFamily="18" charset="0"/>
              </a:rPr>
              <a:t>14- İMAM HATİP ORTAOKULLARI MEZUNLARI ASKERİ LİSELERE GİDEBİLECEK Mİ?</a:t>
            </a:r>
          </a:p>
        </p:txBody>
      </p:sp>
      <p:sp>
        <p:nvSpPr>
          <p:cNvPr id="16387" name="Rectangle 3"/>
          <p:cNvSpPr>
            <a:spLocks noGrp="1" noChangeArrowheads="1"/>
          </p:cNvSpPr>
          <p:nvPr>
            <p:ph idx="1"/>
          </p:nvPr>
        </p:nvSpPr>
        <p:spPr>
          <a:xfrm>
            <a:off x="395536" y="2132856"/>
            <a:ext cx="8229600" cy="1728192"/>
          </a:xfrm>
        </p:spPr>
        <p:txBody>
          <a:bodyPr>
            <a:normAutofit fontScale="92500"/>
          </a:bodyPr>
          <a:lstStyle/>
          <a:p>
            <a:pPr algn="just"/>
            <a:r>
              <a:rPr lang="tr-TR" sz="4000" b="1" dirty="0" smtClean="0">
                <a:solidFill>
                  <a:srgbClr val="000066"/>
                </a:solidFill>
                <a:latin typeface="Arial" panose="020B0604020202020204" pitchFamily="34" charset="0"/>
                <a:cs typeface="Arial" panose="020B0604020202020204" pitchFamily="34" charset="0"/>
              </a:rPr>
              <a:t>Söz konusu yasak kalktığı takdirde Askeri Liselere gidilebilecektir.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656" y="620688"/>
            <a:ext cx="9144000" cy="1143000"/>
          </a:xfrm>
        </p:spPr>
        <p:txBody>
          <a:bodyPr/>
          <a:lstStyle/>
          <a:p>
            <a:pPr algn="ctr"/>
            <a:r>
              <a:rPr lang="tr-TR" sz="2800" b="1" dirty="0" smtClean="0">
                <a:solidFill>
                  <a:srgbClr val="CC0000"/>
                </a:solidFill>
                <a:latin typeface="Arial" panose="020B0604020202020204" pitchFamily="34" charset="0"/>
                <a:cs typeface="Arial" panose="020B0604020202020204" pitchFamily="34" charset="0"/>
              </a:rPr>
              <a:t>15- İMAM HATİP LİSESİ MEZUNLARI POLİS OKULLARINA GİDEBİLİYOR MU?</a:t>
            </a:r>
            <a:r>
              <a:rPr lang="tr-TR" sz="2800" dirty="0" smtClean="0">
                <a:solidFill>
                  <a:srgbClr val="CC0000"/>
                </a:solidFill>
                <a:latin typeface="Arial" panose="020B0604020202020204" pitchFamily="34" charset="0"/>
                <a:cs typeface="Arial" panose="020B0604020202020204" pitchFamily="34" charset="0"/>
              </a:rPr>
              <a:t> </a:t>
            </a:r>
          </a:p>
        </p:txBody>
      </p:sp>
      <p:sp>
        <p:nvSpPr>
          <p:cNvPr id="17411" name="Rectangle 3"/>
          <p:cNvSpPr>
            <a:spLocks noGrp="1" noChangeArrowheads="1"/>
          </p:cNvSpPr>
          <p:nvPr>
            <p:ph idx="1"/>
          </p:nvPr>
        </p:nvSpPr>
        <p:spPr>
          <a:xfrm>
            <a:off x="1963192" y="2420888"/>
            <a:ext cx="5266928" cy="1440160"/>
          </a:xfrm>
        </p:spPr>
        <p:txBody>
          <a:bodyPr/>
          <a:lstStyle/>
          <a:p>
            <a:r>
              <a:rPr lang="tr-TR" sz="4000" b="1" dirty="0" smtClean="0">
                <a:solidFill>
                  <a:srgbClr val="000066"/>
                </a:solidFill>
                <a:latin typeface="Bell MT" pitchFamily="18" charset="0"/>
              </a:rPr>
              <a:t>Evet, gidebiliyorlar.  </a:t>
            </a:r>
          </a:p>
          <a:p>
            <a:pPr>
              <a:buNone/>
            </a:pPr>
            <a:endParaRPr lang="tr-TR" dirty="0" smtClean="0">
              <a:solidFill>
                <a:srgbClr val="000066"/>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04664"/>
            <a:ext cx="9144000" cy="1143000"/>
          </a:xfrm>
        </p:spPr>
        <p:txBody>
          <a:bodyPr>
            <a:normAutofit fontScale="90000"/>
          </a:bodyPr>
          <a:lstStyle/>
          <a:p>
            <a:pPr algn="ctr"/>
            <a:r>
              <a:rPr lang="tr-TR" sz="4000" b="1" dirty="0" smtClean="0">
                <a:solidFill>
                  <a:srgbClr val="CC0000"/>
                </a:solidFill>
                <a:latin typeface="Arial" panose="020B0604020202020204" pitchFamily="34" charset="0"/>
                <a:cs typeface="Arial" panose="020B0604020202020204" pitchFamily="34" charset="0"/>
              </a:rPr>
              <a:t>16- İMAM HATİP OKULLARINA KAYIT İÇİN NE YAPMALIYIM?</a:t>
            </a:r>
            <a:r>
              <a:rPr lang="tr-TR" sz="4000" dirty="0" smtClean="0">
                <a:solidFill>
                  <a:srgbClr val="CC0000"/>
                </a:solidFill>
                <a:latin typeface="Arial" panose="020B0604020202020204" pitchFamily="34" charset="0"/>
                <a:cs typeface="Arial" panose="020B0604020202020204" pitchFamily="34" charset="0"/>
              </a:rPr>
              <a:t> </a:t>
            </a:r>
          </a:p>
        </p:txBody>
      </p:sp>
      <p:sp>
        <p:nvSpPr>
          <p:cNvPr id="18435" name="Rectangle 3"/>
          <p:cNvSpPr>
            <a:spLocks noGrp="1" noChangeArrowheads="1"/>
          </p:cNvSpPr>
          <p:nvPr>
            <p:ph idx="1"/>
          </p:nvPr>
        </p:nvSpPr>
        <p:spPr>
          <a:xfrm>
            <a:off x="457200" y="2276873"/>
            <a:ext cx="8229600" cy="3672408"/>
          </a:xfrm>
        </p:spPr>
        <p:txBody>
          <a:bodyPr>
            <a:normAutofit fontScale="92500"/>
          </a:bodyPr>
          <a:lstStyle/>
          <a:p>
            <a:pPr algn="just"/>
            <a:r>
              <a:rPr lang="tr-TR" sz="3600" b="1" dirty="0" smtClean="0">
                <a:solidFill>
                  <a:srgbClr val="000066"/>
                </a:solidFill>
                <a:latin typeface="Arial" panose="020B0604020202020204" pitchFamily="34" charset="0"/>
                <a:cs typeface="Arial" panose="020B0604020202020204" pitchFamily="34" charset="0"/>
              </a:rPr>
              <a:t>İlkokul 4.sınıfı bitiren öğrenci velisi aracılığıyla kendisine en yakın İmam Hatip Ortaokulu’na öğrencisinin nüfus cüzdanı ile başvurmak suretiyle kaydını yaptırabilir.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95536" y="1844824"/>
            <a:ext cx="8640960" cy="2304256"/>
          </a:xfrm>
        </p:spPr>
        <p:txBody>
          <a:bodyPr>
            <a:noAutofit/>
          </a:bodyPr>
          <a:lstStyle/>
          <a:p>
            <a:pPr algn="ctr">
              <a:buNone/>
            </a:pPr>
            <a:r>
              <a:rPr lang="tr-TR" sz="24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4.SINIFI BİTİREN BÜTÜN</a:t>
            </a:r>
          </a:p>
          <a:p>
            <a:pPr algn="ctr">
              <a:buNone/>
            </a:pPr>
            <a:r>
              <a:rPr lang="tr-TR" sz="24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ÖĞRENCİLERİMİZİ </a:t>
            </a:r>
          </a:p>
          <a:p>
            <a:pPr algn="ctr">
              <a:buNone/>
            </a:pPr>
            <a:r>
              <a:rPr lang="tr-TR" sz="24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 DR. GAZİ YAŞARGİL İMAM HATİP ORTAOKULUNA </a:t>
            </a:r>
          </a:p>
          <a:p>
            <a:pPr algn="ctr">
              <a:buNone/>
            </a:pPr>
            <a:r>
              <a:rPr lang="tr-TR" sz="24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BEKLİYORUZ</a:t>
            </a:r>
            <a:r>
              <a:rPr lang="tr-TR" sz="2400" dirty="0" smtClean="0">
                <a:solidFill>
                  <a:srgbClr val="000066"/>
                </a:solidFill>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89248" y="1052736"/>
            <a:ext cx="7283152" cy="692696"/>
          </a:xfrm>
        </p:spPr>
        <p:txBody>
          <a:bodyPr/>
          <a:lstStyle/>
          <a:p>
            <a:r>
              <a:rPr lang="tr-TR" sz="3600" b="1" dirty="0" smtClean="0">
                <a:latin typeface="Arial" panose="020B0604020202020204" pitchFamily="34" charset="0"/>
                <a:cs typeface="Arial" panose="020B0604020202020204" pitchFamily="34" charset="0"/>
              </a:rPr>
              <a:t>İLKELERİMİZ İNANDIKLARIMIZ;</a:t>
            </a:r>
          </a:p>
        </p:txBody>
      </p:sp>
      <p:sp>
        <p:nvSpPr>
          <p:cNvPr id="22531" name="Rectangle 3"/>
          <p:cNvSpPr>
            <a:spLocks noGrp="1" noChangeArrowheads="1"/>
          </p:cNvSpPr>
          <p:nvPr>
            <p:ph idx="1"/>
          </p:nvPr>
        </p:nvSpPr>
        <p:spPr>
          <a:xfrm>
            <a:off x="457200" y="1988840"/>
            <a:ext cx="7715200" cy="4104456"/>
          </a:xfrm>
        </p:spPr>
        <p:txBody>
          <a:bodyPr>
            <a:noAutofit/>
          </a:bodyPr>
          <a:lstStyle/>
          <a:p>
            <a:pPr algn="ctr"/>
            <a:r>
              <a:rPr lang="tr-TR" b="1" dirty="0" smtClean="0">
                <a:solidFill>
                  <a:srgbClr val="000066"/>
                </a:solidFill>
                <a:latin typeface="Arial" panose="020B0604020202020204" pitchFamily="34" charset="0"/>
                <a:cs typeface="Arial" panose="020B0604020202020204" pitchFamily="34" charset="0"/>
              </a:rPr>
              <a:t>Öğrenci merkezli eğitim ilk önceliğimizdir.</a:t>
            </a:r>
            <a:br>
              <a:rPr lang="tr-TR" b="1" dirty="0" smtClean="0">
                <a:solidFill>
                  <a:srgbClr val="000066"/>
                </a:solidFill>
                <a:latin typeface="Arial" panose="020B0604020202020204" pitchFamily="34" charset="0"/>
                <a:cs typeface="Arial" panose="020B0604020202020204" pitchFamily="34" charset="0"/>
              </a:rPr>
            </a:br>
            <a:r>
              <a:rPr lang="tr-TR" b="1" dirty="0" smtClean="0">
                <a:solidFill>
                  <a:srgbClr val="000066"/>
                </a:solidFill>
                <a:latin typeface="Arial" panose="020B0604020202020204" pitchFamily="34" charset="0"/>
                <a:cs typeface="Arial" panose="020B0604020202020204" pitchFamily="34" charset="0"/>
              </a:rPr>
              <a:t>Hepimiz, onları topluma faydalı bireyler olarak yetiştirmek için üzerimize düşen sorumluluktan kaçınmayız.</a:t>
            </a:r>
            <a:br>
              <a:rPr lang="tr-TR" b="1" dirty="0" smtClean="0">
                <a:solidFill>
                  <a:srgbClr val="000066"/>
                </a:solidFill>
                <a:latin typeface="Arial" panose="020B0604020202020204" pitchFamily="34" charset="0"/>
                <a:cs typeface="Arial" panose="020B0604020202020204" pitchFamily="34" charset="0"/>
              </a:rPr>
            </a:br>
            <a:endParaRPr lang="tr-TR" b="1" dirty="0" smtClean="0">
              <a:solidFill>
                <a:srgbClr val="000066"/>
              </a:solidFill>
              <a:latin typeface="Arial" panose="020B0604020202020204" pitchFamily="34" charset="0"/>
              <a:cs typeface="Arial" panose="020B0604020202020204" pitchFamily="34" charset="0"/>
            </a:endParaRPr>
          </a:p>
          <a:p>
            <a:pPr algn="ctr"/>
            <a:r>
              <a:rPr lang="tr-TR" b="1" dirty="0" smtClean="0">
                <a:solidFill>
                  <a:srgbClr val="000066"/>
                </a:solidFill>
                <a:latin typeface="Arial" panose="020B0604020202020204" pitchFamily="34" charset="0"/>
                <a:cs typeface="Arial" panose="020B0604020202020204" pitchFamily="34" charset="0"/>
              </a:rPr>
              <a:t>Biz birbirimize güvenir, farklılık ve görüş ayrılıklarını zenginlik olarak kabul ederiz.</a:t>
            </a:r>
            <a:br>
              <a:rPr lang="tr-TR" b="1" dirty="0" smtClean="0">
                <a:solidFill>
                  <a:srgbClr val="000066"/>
                </a:solidFill>
                <a:latin typeface="Arial" panose="020B0604020202020204" pitchFamily="34" charset="0"/>
                <a:cs typeface="Arial" panose="020B0604020202020204" pitchFamily="34" charset="0"/>
              </a:rPr>
            </a:br>
            <a:endParaRPr lang="tr-TR" b="1" dirty="0" smtClean="0">
              <a:solidFill>
                <a:srgbClr val="000066"/>
              </a:solidFill>
              <a:latin typeface="Arial" panose="020B0604020202020204" pitchFamily="34" charset="0"/>
              <a:cs typeface="Arial" panose="020B0604020202020204" pitchFamily="34" charset="0"/>
            </a:endParaRPr>
          </a:p>
          <a:p>
            <a:pPr algn="ctr"/>
            <a:r>
              <a:rPr lang="tr-TR" b="1" dirty="0" smtClean="0">
                <a:solidFill>
                  <a:srgbClr val="000066"/>
                </a:solidFill>
                <a:latin typeface="Arial" panose="020B0604020202020204" pitchFamily="34" charset="0"/>
                <a:cs typeface="Arial" panose="020B0604020202020204" pitchFamily="34" charset="0"/>
              </a:rPr>
              <a:t>Ezberci ve baskı altına alan bir yaklaşımı değil, konuları çözümleyici ve yorumlayıcı bir yaklaşımı benimseriz.</a:t>
            </a:r>
            <a:r>
              <a:rPr lang="tr-TR" dirty="0" smtClean="0">
                <a:solidFill>
                  <a:srgbClr val="000066"/>
                </a:solidFill>
                <a:latin typeface="Arial" panose="020B0604020202020204" pitchFamily="34" charset="0"/>
                <a:cs typeface="Arial" panose="020B0604020202020204" pitchFamily="34" charset="0"/>
              </a:rPr>
              <a:t> </a:t>
            </a:r>
          </a:p>
          <a:p>
            <a:pPr algn="just"/>
            <a:endParaRPr lang="tr-TR" dirty="0" smtClean="0">
              <a:solidFill>
                <a:srgbClr val="000066"/>
              </a:solidFill>
              <a:latin typeface="Arial" panose="020B0604020202020204" pitchFamily="34" charset="0"/>
              <a:cs typeface="Arial" panose="020B0604020202020204" pitchFamily="34" charset="0"/>
            </a:endParaRPr>
          </a:p>
          <a:p>
            <a:pPr algn="just"/>
            <a:endParaRPr lang="tr-TR" dirty="0" smtClean="0">
              <a:solidFill>
                <a:srgbClr val="000066"/>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606813" y="1196752"/>
            <a:ext cx="3765387" cy="536248"/>
          </a:xfrm>
        </p:spPr>
        <p:txBody>
          <a:bodyPr/>
          <a:lstStyle/>
          <a:p>
            <a:r>
              <a:rPr lang="tr-TR" b="1" dirty="0" smtClean="0">
                <a:latin typeface="Bell MT" pitchFamily="18" charset="0"/>
              </a:rPr>
              <a:t>İSTEDİKLERİMİZ;</a:t>
            </a:r>
          </a:p>
        </p:txBody>
      </p:sp>
      <p:sp>
        <p:nvSpPr>
          <p:cNvPr id="23555" name="Rectangle 3"/>
          <p:cNvSpPr>
            <a:spLocks noGrp="1" noChangeArrowheads="1"/>
          </p:cNvSpPr>
          <p:nvPr>
            <p:ph idx="1"/>
          </p:nvPr>
        </p:nvSpPr>
        <p:spPr>
          <a:xfrm>
            <a:off x="251520" y="1988840"/>
            <a:ext cx="8435280" cy="4608512"/>
          </a:xfrm>
        </p:spPr>
        <p:txBody>
          <a:bodyPr>
            <a:normAutofit/>
          </a:bodyPr>
          <a:lstStyle/>
          <a:p>
            <a:pPr algn="just"/>
            <a:r>
              <a:rPr lang="tr-TR" sz="2200" b="1" dirty="0" smtClean="0">
                <a:solidFill>
                  <a:srgbClr val="000066"/>
                </a:solidFill>
                <a:latin typeface="Arial" panose="020B0604020202020204" pitchFamily="34" charset="0"/>
                <a:cs typeface="Arial" panose="020B0604020202020204" pitchFamily="34" charset="0"/>
              </a:rPr>
              <a:t>Okulumuzda öğrenim gören öğrencilerimizin temel ihtiyaçları olan bilgileri onlara verirken, velilerimizin de çocuklarına okulda öğrenme için her fırsatın verildiğinden haberdar ve emin olmasını bekliyoruz. Ayrıca öğretmenlerimiz başarının hep birlikte çalışmaktan geçeceğine inanarak, birlik içerisinde çalışmalarını ve başarılı olmalarını istiyoruz. Bunlarla birlikte; okulun bütün çalışanlarının, birbirini bir aile olarak görmelerini, herkesin üzerine düşen görevlerini özveri ile yapmasını ve başarıya inanmalarını istiyoruz.</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etin kutusu 3"/>
          <p:cNvSpPr txBox="1">
            <a:spLocks noChangeArrowheads="1"/>
          </p:cNvSpPr>
          <p:nvPr/>
        </p:nvSpPr>
        <p:spPr bwMode="auto">
          <a:xfrm>
            <a:off x="0" y="2204864"/>
            <a:ext cx="9144000" cy="2308324"/>
          </a:xfrm>
          <a:prstGeom prst="rect">
            <a:avLst/>
          </a:prstGeom>
          <a:noFill/>
          <a:ln w="9525">
            <a:noFill/>
            <a:miter lim="800000"/>
            <a:headEnd/>
            <a:tailEnd/>
          </a:ln>
        </p:spPr>
        <p:txBody>
          <a:bodyPr wrap="square">
            <a:spAutoFit/>
          </a:bodyPr>
          <a:lstStyle/>
          <a:p>
            <a:pPr algn="ctr"/>
            <a:r>
              <a:rPr lang="tr-TR" sz="7200" b="1" dirty="0" smtClean="0">
                <a:effectLst>
                  <a:outerShdw blurRad="38100" dist="38100" dir="2700000" algn="tl">
                    <a:srgbClr val="000000">
                      <a:alpha val="43137"/>
                    </a:srgbClr>
                  </a:outerShdw>
                </a:effectLst>
                <a:latin typeface="Bell MT" pitchFamily="18" charset="0"/>
              </a:rPr>
              <a:t>OKULUMUZU TANIYALIM</a:t>
            </a:r>
            <a:endParaRPr lang="tr-TR" sz="7200" b="1" dirty="0">
              <a:effectLst>
                <a:outerShdw blurRad="38100" dist="38100" dir="2700000" algn="tl">
                  <a:srgbClr val="000000">
                    <a:alpha val="43137"/>
                  </a:srgbClr>
                </a:outerShdw>
              </a:effectLst>
              <a:latin typeface="Bell MT" pitchFamily="18" charset="0"/>
            </a:endParaRPr>
          </a:p>
        </p:txBody>
      </p:sp>
    </p:spTree>
  </p:cSld>
  <p:clrMapOvr>
    <a:masterClrMapping/>
  </p:clrMapOvr>
  <p:transition spd="slow" advClick="0" advTm="6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2765480" y="116632"/>
            <a:ext cx="3633727" cy="576064"/>
          </a:xfrm>
        </p:spPr>
        <p:txBody>
          <a:bodyPr/>
          <a:lstStyle/>
          <a:p>
            <a:r>
              <a:rPr lang="tr-TR" b="1" dirty="0" smtClean="0"/>
              <a:t>OKUL BİNAMIZ</a:t>
            </a:r>
          </a:p>
        </p:txBody>
      </p:sp>
      <p:pic>
        <p:nvPicPr>
          <p:cNvPr id="1026" name="Picture 2" descr="IMG-73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273" y="1916832"/>
            <a:ext cx="7288142" cy="410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6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a:xfrm>
            <a:off x="1448473" y="764704"/>
            <a:ext cx="6561377" cy="777875"/>
          </a:xfrm>
        </p:spPr>
        <p:txBody>
          <a:bodyPr/>
          <a:lstStyle/>
          <a:p>
            <a:r>
              <a:rPr lang="tr-TR" sz="4000" b="1" dirty="0" smtClean="0"/>
              <a:t>ÖĞRETMENLER ODAMIZ</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736" y="1988840"/>
            <a:ext cx="6800850" cy="3400425"/>
          </a:xfrm>
          <a:prstGeom prst="rect">
            <a:avLst/>
          </a:prstGeom>
        </p:spPr>
      </p:pic>
    </p:spTree>
  </p:cSld>
  <p:clrMapOvr>
    <a:masterClrMapping/>
  </p:clrMapOvr>
  <p:transition spd="slow" advClick="0" advTm="6000">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a:xfrm>
            <a:off x="1448473" y="764704"/>
            <a:ext cx="6561377" cy="777875"/>
          </a:xfrm>
        </p:spPr>
        <p:txBody>
          <a:bodyPr/>
          <a:lstStyle/>
          <a:p>
            <a:r>
              <a:rPr lang="tr-TR" sz="4000" b="1" dirty="0" smtClean="0"/>
              <a:t>ÖĞRETMENLER ODAMIZ</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8473" y="2016244"/>
            <a:ext cx="6569928" cy="3284964"/>
          </a:xfrm>
          <a:prstGeom prst="rect">
            <a:avLst/>
          </a:prstGeom>
        </p:spPr>
      </p:pic>
    </p:spTree>
    <p:extLst>
      <p:ext uri="{BB962C8B-B14F-4D97-AF65-F5344CB8AC3E}">
        <p14:creationId xmlns:p14="http://schemas.microsoft.com/office/powerpoint/2010/main" val="2162615310"/>
      </p:ext>
    </p:extLst>
  </p:cSld>
  <p:clrMapOvr>
    <a:masterClrMapping/>
  </p:clrMapOvr>
  <p:transition spd="slow" advClick="0" advTm="6000">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2843808" y="620688"/>
            <a:ext cx="3600400" cy="620688"/>
          </a:xfrm>
        </p:spPr>
        <p:txBody>
          <a:bodyPr/>
          <a:lstStyle/>
          <a:p>
            <a:r>
              <a:rPr lang="tr-TR" b="1" dirty="0" smtClean="0"/>
              <a:t>DERSLİKLERİMİZ</a:t>
            </a:r>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b="15413"/>
          <a:stretch/>
        </p:blipFill>
        <p:spPr>
          <a:xfrm>
            <a:off x="971600" y="1988840"/>
            <a:ext cx="7308304" cy="3672408"/>
          </a:xfrm>
          <a:prstGeom prst="rect">
            <a:avLst/>
          </a:prstGeom>
        </p:spPr>
      </p:pic>
    </p:spTree>
  </p:cSld>
  <p:clrMapOvr>
    <a:masterClrMapping/>
  </p:clrMapOvr>
  <p:transition spd="slow" advClick="0" advTm="7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2843808" y="620688"/>
            <a:ext cx="3600400" cy="620688"/>
          </a:xfrm>
        </p:spPr>
        <p:txBody>
          <a:bodyPr/>
          <a:lstStyle/>
          <a:p>
            <a:r>
              <a:rPr lang="tr-TR" b="1" dirty="0" smtClean="0"/>
              <a:t>DERSLİKLERİMİZ</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573" y="2060848"/>
            <a:ext cx="6960870" cy="3480435"/>
          </a:xfrm>
          <a:prstGeom prst="rect">
            <a:avLst/>
          </a:prstGeom>
        </p:spPr>
      </p:pic>
    </p:spTree>
    <p:extLst>
      <p:ext uri="{BB962C8B-B14F-4D97-AF65-F5344CB8AC3E}">
        <p14:creationId xmlns:p14="http://schemas.microsoft.com/office/powerpoint/2010/main" val="2672193855"/>
      </p:ext>
    </p:extLst>
  </p:cSld>
  <p:clrMapOvr>
    <a:masterClrMapping/>
  </p:clrMapOvr>
  <p:transition spd="slow" advClick="0" advTm="7000">
    <p:fade/>
  </p:transition>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TM10001114[[fn=Galeri]]</Template>
  <TotalTime>263</TotalTime>
  <Words>705</Words>
  <Application>Microsoft Office PowerPoint</Application>
  <PresentationFormat>Ekran Gösterisi (4:3)</PresentationFormat>
  <Paragraphs>91</Paragraphs>
  <Slides>36</Slides>
  <Notes>20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Arial</vt:lpstr>
      <vt:lpstr>Bell MT</vt:lpstr>
      <vt:lpstr>Calibri</vt:lpstr>
      <vt:lpstr>Gill Sans MT</vt:lpstr>
      <vt:lpstr>Times New Roman</vt:lpstr>
      <vt:lpstr>Gallery</vt:lpstr>
      <vt:lpstr>PowerPoint Sunusu</vt:lpstr>
      <vt:lpstr>PowerPoint Sunusu</vt:lpstr>
      <vt:lpstr>OKULUMUZUN KURULUŞU</vt:lpstr>
      <vt:lpstr>PowerPoint Sunusu</vt:lpstr>
      <vt:lpstr>OKUL BİNAMIZ</vt:lpstr>
      <vt:lpstr>ÖĞRETMENLER ODAMIZ</vt:lpstr>
      <vt:lpstr>ÖĞRETMENLER ODAMIZ</vt:lpstr>
      <vt:lpstr>DERSLİKLERİMİZ</vt:lpstr>
      <vt:lpstr>DERSLİKLERİMİZ</vt:lpstr>
      <vt:lpstr>MESCİD</vt:lpstr>
      <vt:lpstr>MESCİD</vt:lpstr>
      <vt:lpstr>BİNA DIŞ CEPHE</vt:lpstr>
      <vt:lpstr>SPOR SALONU</vt:lpstr>
      <vt:lpstr>SPOR SALONU</vt:lpstr>
      <vt:lpstr>konferans SALONU</vt:lpstr>
      <vt:lpstr>konferans SALONU</vt:lpstr>
      <vt:lpstr>“PEKİ NEDEN İMAM HATİP ORTAOKULU’NU SEÇMELİYİZ ?”  BUNUNLA İLGİLİ DE BİLGİ VERELİM SİZLERE…</vt:lpstr>
      <vt:lpstr>1- İMAM HATİP OKULLARI NEDİR?</vt:lpstr>
      <vt:lpstr>2- İMAM HATİP OKULLARININ TEMEL GAYESİ NEDİR?</vt:lpstr>
      <vt:lpstr>3- İMAM HATİP OKULLARI NASIL BİR PROGRAMA SAHİPTİR?</vt:lpstr>
      <vt:lpstr>4- NORMAL ORTAOKULLARDA VE LİSELERDE GÖRÜLEN ZORUNLU DERSLERİN TAMAMI İMAM HATİP OKULLARINDA VAR MIDIR? </vt:lpstr>
      <vt:lpstr>5- İMAM HATİP OKULLARINDA YABANCI DİL EĞİTİM VAR MIDIR? </vt:lpstr>
      <vt:lpstr>6- AİLELER NİÇİN İMAM HATİP OKULLARINI TERCİH ETMELİ? </vt:lpstr>
      <vt:lpstr>7- İMAM HATİP OKULLARINDAN NASIL İNSANLAR YETİŞİR?</vt:lpstr>
      <vt:lpstr>8- İMAM HATİP OKULLARINDA KÖTÜ ALIŞKANLIKLAR VE SUÇ ORANLARI DİĞER OKULLARA ORANLA NASILDIR?</vt:lpstr>
      <vt:lpstr>9- NORMAL ORTAOKULLARLA İMAM HATİP ORTAOKULU ARASINDA DERS SAATİ FARKI VAR MI?</vt:lpstr>
      <vt:lpstr>10-NORMAL ORTAOKULLARDAN FARKLI OLARAK İMAM HATİP ORTAOKULLARINDA EK OLARAK NE GİBİ DERSLER VARDIR? </vt:lpstr>
      <vt:lpstr>11-İMAM HATİP ORTAOKULLARINDA YÜCE KİTABIMIZ KUR’AN-I KERİM DERSLERİNİN İÇERİĞİ NASIL OLACAK?</vt:lpstr>
      <vt:lpstr>12- İMAM HATİP ORTAOKULU MEZUNLARI ANADOLU VE FEN LİSELERİNE GİRİŞTE HERHANGİ BİR SORUNLA KARŞILAŞACAK MI? </vt:lpstr>
      <vt:lpstr>13- İMAM HATİP ORTAOKULLARINDAN İMAM HATİP LİSELERİNE GEÇİŞ MÜMKÜN MÜDÜR? </vt:lpstr>
      <vt:lpstr>14- İMAM HATİP ORTAOKULLARI MEZUNLARI ASKERİ LİSELERE GİDEBİLECEK Mİ?</vt:lpstr>
      <vt:lpstr>15- İMAM HATİP LİSESİ MEZUNLARI POLİS OKULLARINA GİDEBİLİYOR MU? </vt:lpstr>
      <vt:lpstr>16- İMAM HATİP OKULLARINA KAYIT İÇİN NE YAPMALIYIM? </vt:lpstr>
      <vt:lpstr>PowerPoint Sunusu</vt:lpstr>
      <vt:lpstr>İLKELERİMİZ İNANDIKLARIMIZ;</vt:lpstr>
      <vt:lpstr>İSTEDİKLERİMİZ;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 Yeşil</dc:creator>
  <cp:lastModifiedBy>Windows Kullanıcısı</cp:lastModifiedBy>
  <cp:revision>53</cp:revision>
  <dcterms:created xsi:type="dcterms:W3CDTF">2018-03-05T10:42:14Z</dcterms:created>
  <dcterms:modified xsi:type="dcterms:W3CDTF">2020-05-14T12:58:39Z</dcterms:modified>
</cp:coreProperties>
</file>